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5" r:id="rId1"/>
    <p:sldMasterId id="2147484308" r:id="rId2"/>
  </p:sldMasterIdLst>
  <p:notesMasterIdLst>
    <p:notesMasterId r:id="rId32"/>
  </p:notesMasterIdLst>
  <p:handoutMasterIdLst>
    <p:handoutMasterId r:id="rId33"/>
  </p:handoutMasterIdLst>
  <p:sldIdLst>
    <p:sldId id="259" r:id="rId3"/>
    <p:sldId id="568" r:id="rId4"/>
    <p:sldId id="735" r:id="rId5"/>
    <p:sldId id="665" r:id="rId6"/>
    <p:sldId id="666" r:id="rId7"/>
    <p:sldId id="667" r:id="rId8"/>
    <p:sldId id="668" r:id="rId9"/>
    <p:sldId id="669" r:id="rId10"/>
    <p:sldId id="736" r:id="rId11"/>
    <p:sldId id="699" r:id="rId12"/>
    <p:sldId id="729" r:id="rId13"/>
    <p:sldId id="703" r:id="rId14"/>
    <p:sldId id="704" r:id="rId15"/>
    <p:sldId id="730" r:id="rId16"/>
    <p:sldId id="705" r:id="rId17"/>
    <p:sldId id="707" r:id="rId18"/>
    <p:sldId id="709" r:id="rId19"/>
    <p:sldId id="731" r:id="rId20"/>
    <p:sldId id="712" r:id="rId21"/>
    <p:sldId id="713" r:id="rId22"/>
    <p:sldId id="711" r:id="rId23"/>
    <p:sldId id="732" r:id="rId24"/>
    <p:sldId id="716" r:id="rId25"/>
    <p:sldId id="737" r:id="rId26"/>
    <p:sldId id="717" r:id="rId27"/>
    <p:sldId id="719" r:id="rId28"/>
    <p:sldId id="722" r:id="rId29"/>
    <p:sldId id="718" r:id="rId30"/>
    <p:sldId id="728" r:id="rId31"/>
  </p:sldIdLst>
  <p:sldSz cx="9144000" cy="6858000" type="screen4x3"/>
  <p:notesSz cx="6881813" cy="10002838"/>
  <p:defaultTextStyle>
    <a:defPPr>
      <a:defRPr lang="en-US"/>
    </a:defPPr>
    <a:lvl1pPr algn="l" rtl="0" eaLnBrk="0" fontAlgn="base" hangingPunct="0">
      <a:spcBef>
        <a:spcPct val="0"/>
      </a:spcBef>
      <a:spcAft>
        <a:spcPct val="0"/>
      </a:spcAft>
      <a:defRPr kern="1200">
        <a:solidFill>
          <a:schemeClr val="tx1"/>
        </a:solidFill>
        <a:latin typeface="Calibri" charset="0"/>
        <a:ea typeface="Arial" charset="0"/>
        <a:cs typeface="Arial" charset="0"/>
      </a:defRPr>
    </a:lvl1pPr>
    <a:lvl2pPr marL="457200" algn="l" rtl="0" eaLnBrk="0" fontAlgn="base" hangingPunct="0">
      <a:spcBef>
        <a:spcPct val="0"/>
      </a:spcBef>
      <a:spcAft>
        <a:spcPct val="0"/>
      </a:spcAft>
      <a:defRPr kern="1200">
        <a:solidFill>
          <a:schemeClr val="tx1"/>
        </a:solidFill>
        <a:latin typeface="Calibri" charset="0"/>
        <a:ea typeface="Arial" charset="0"/>
        <a:cs typeface="Arial" charset="0"/>
      </a:defRPr>
    </a:lvl2pPr>
    <a:lvl3pPr marL="914400" algn="l" rtl="0" eaLnBrk="0" fontAlgn="base" hangingPunct="0">
      <a:spcBef>
        <a:spcPct val="0"/>
      </a:spcBef>
      <a:spcAft>
        <a:spcPct val="0"/>
      </a:spcAft>
      <a:defRPr kern="1200">
        <a:solidFill>
          <a:schemeClr val="tx1"/>
        </a:solidFill>
        <a:latin typeface="Calibri" charset="0"/>
        <a:ea typeface="Arial" charset="0"/>
        <a:cs typeface="Arial" charset="0"/>
      </a:defRPr>
    </a:lvl3pPr>
    <a:lvl4pPr marL="1371600" algn="l" rtl="0" eaLnBrk="0" fontAlgn="base" hangingPunct="0">
      <a:spcBef>
        <a:spcPct val="0"/>
      </a:spcBef>
      <a:spcAft>
        <a:spcPct val="0"/>
      </a:spcAft>
      <a:defRPr kern="1200">
        <a:solidFill>
          <a:schemeClr val="tx1"/>
        </a:solidFill>
        <a:latin typeface="Calibri" charset="0"/>
        <a:ea typeface="Arial" charset="0"/>
        <a:cs typeface="Arial" charset="0"/>
      </a:defRPr>
    </a:lvl4pPr>
    <a:lvl5pPr marL="1828800" algn="l" rtl="0" eaLnBrk="0" fontAlgn="base" hangingPunct="0">
      <a:spcBef>
        <a:spcPct val="0"/>
      </a:spcBef>
      <a:spcAft>
        <a:spcPct val="0"/>
      </a:spcAft>
      <a:defRPr kern="1200">
        <a:solidFill>
          <a:schemeClr val="tx1"/>
        </a:solidFill>
        <a:latin typeface="Calibri" charset="0"/>
        <a:ea typeface="Arial" charset="0"/>
        <a:cs typeface="Arial" charset="0"/>
      </a:defRPr>
    </a:lvl5pPr>
    <a:lvl6pPr marL="2286000" algn="l" defTabSz="457200" rtl="0" eaLnBrk="1" latinLnBrk="0" hangingPunct="1">
      <a:defRPr kern="1200">
        <a:solidFill>
          <a:schemeClr val="tx1"/>
        </a:solidFill>
        <a:latin typeface="Calibri" charset="0"/>
        <a:ea typeface="Arial" charset="0"/>
        <a:cs typeface="Arial" charset="0"/>
      </a:defRPr>
    </a:lvl6pPr>
    <a:lvl7pPr marL="2743200" algn="l" defTabSz="457200" rtl="0" eaLnBrk="1" latinLnBrk="0" hangingPunct="1">
      <a:defRPr kern="1200">
        <a:solidFill>
          <a:schemeClr val="tx1"/>
        </a:solidFill>
        <a:latin typeface="Calibri" charset="0"/>
        <a:ea typeface="Arial" charset="0"/>
        <a:cs typeface="Arial" charset="0"/>
      </a:defRPr>
    </a:lvl7pPr>
    <a:lvl8pPr marL="3200400" algn="l" defTabSz="457200" rtl="0" eaLnBrk="1" latinLnBrk="0" hangingPunct="1">
      <a:defRPr kern="1200">
        <a:solidFill>
          <a:schemeClr val="tx1"/>
        </a:solidFill>
        <a:latin typeface="Calibri" charset="0"/>
        <a:ea typeface="Arial" charset="0"/>
        <a:cs typeface="Arial" charset="0"/>
      </a:defRPr>
    </a:lvl8pPr>
    <a:lvl9pPr marL="3657600" algn="l" defTabSz="457200" rtl="0" eaLnBrk="1" latinLnBrk="0" hangingPunct="1">
      <a:defRPr kern="1200">
        <a:solidFill>
          <a:schemeClr val="tx1"/>
        </a:solidFill>
        <a:latin typeface="Calibri"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0066"/>
    <a:srgbClr val="FFFF00"/>
    <a:srgbClr val="CA267B"/>
    <a:srgbClr val="E92A78"/>
    <a:srgbClr val="FFFFFF"/>
    <a:srgbClr val="CE2BAC"/>
    <a:srgbClr val="3A7663"/>
    <a:srgbClr val="FFFF99"/>
    <a:srgbClr val="FF0000"/>
    <a:srgbClr val="36C5D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995" autoAdjust="0"/>
    <p:restoredTop sz="93728" autoAdjust="0"/>
  </p:normalViewPr>
  <p:slideViewPr>
    <p:cSldViewPr>
      <p:cViewPr varScale="1">
        <p:scale>
          <a:sx n="68" d="100"/>
          <a:sy n="68" d="100"/>
        </p:scale>
        <p:origin x="-111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500063"/>
          </a:xfrm>
          <a:prstGeom prst="rect">
            <a:avLst/>
          </a:prstGeom>
        </p:spPr>
        <p:txBody>
          <a:bodyPr vert="horz" lIns="91440" tIns="45720" rIns="91440" bIns="45720" rtlCol="0"/>
          <a:lstStyle>
            <a:lvl1pPr algn="l">
              <a:defRPr sz="1200" smtClean="0">
                <a:latin typeface="Calibri" pitchFamily="34" charset="0"/>
                <a:ea typeface="+mn-ea"/>
                <a:cs typeface="Arial" pitchFamily="34" charset="0"/>
              </a:defRPr>
            </a:lvl1pPr>
          </a:lstStyle>
          <a:p>
            <a:pPr>
              <a:defRPr/>
            </a:pPr>
            <a:endParaRPr lang="ro-RO"/>
          </a:p>
        </p:txBody>
      </p:sp>
      <p:sp>
        <p:nvSpPr>
          <p:cNvPr id="3" name="Date Placeholder 2"/>
          <p:cNvSpPr>
            <a:spLocks noGrp="1"/>
          </p:cNvSpPr>
          <p:nvPr>
            <p:ph type="dt" sz="quarter" idx="1"/>
          </p:nvPr>
        </p:nvSpPr>
        <p:spPr>
          <a:xfrm>
            <a:off x="3897313" y="0"/>
            <a:ext cx="2982912" cy="500063"/>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9C1F99D-6749-8043-9AA7-F2BBFCF78BA3}" type="datetime1">
              <a:rPr lang="ro-RO"/>
              <a:pPr/>
              <a:t>10.11.2016</a:t>
            </a:fld>
            <a:endParaRPr lang="ro-RO"/>
          </a:p>
        </p:txBody>
      </p:sp>
      <p:sp>
        <p:nvSpPr>
          <p:cNvPr id="4" name="Footer Placeholder 3"/>
          <p:cNvSpPr>
            <a:spLocks noGrp="1"/>
          </p:cNvSpPr>
          <p:nvPr>
            <p:ph type="ftr" sz="quarter" idx="2"/>
          </p:nvPr>
        </p:nvSpPr>
        <p:spPr>
          <a:xfrm>
            <a:off x="0" y="9501188"/>
            <a:ext cx="2982913" cy="500062"/>
          </a:xfrm>
          <a:prstGeom prst="rect">
            <a:avLst/>
          </a:prstGeom>
        </p:spPr>
        <p:txBody>
          <a:bodyPr vert="horz" lIns="91440" tIns="45720" rIns="91440" bIns="45720" rtlCol="0" anchor="b"/>
          <a:lstStyle>
            <a:lvl1pPr algn="l">
              <a:defRPr sz="1200" smtClean="0">
                <a:latin typeface="Calibri" pitchFamily="34" charset="0"/>
                <a:ea typeface="+mn-ea"/>
                <a:cs typeface="Arial" pitchFamily="34" charset="0"/>
              </a:defRPr>
            </a:lvl1pPr>
          </a:lstStyle>
          <a:p>
            <a:pPr>
              <a:defRPr/>
            </a:pPr>
            <a:endParaRPr lang="ro-RO"/>
          </a:p>
        </p:txBody>
      </p:sp>
      <p:sp>
        <p:nvSpPr>
          <p:cNvPr id="5" name="Slide Number Placeholder 4"/>
          <p:cNvSpPr>
            <a:spLocks noGrp="1"/>
          </p:cNvSpPr>
          <p:nvPr>
            <p:ph type="sldNum" sz="quarter" idx="3"/>
          </p:nvPr>
        </p:nvSpPr>
        <p:spPr>
          <a:xfrm>
            <a:off x="3897313" y="9501188"/>
            <a:ext cx="2982912" cy="50006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97E3B11-0384-4A4D-BEF0-0F62D359EEE3}" type="slidenum">
              <a:rPr lang="ro-RO"/>
              <a:pPr/>
              <a:t>‹#›</a:t>
            </a:fld>
            <a:endParaRPr lang="ro-RO"/>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82913" cy="500063"/>
          </a:xfrm>
          <a:prstGeom prst="rect">
            <a:avLst/>
          </a:prstGeom>
          <a:noFill/>
          <a:ln w="9525">
            <a:noFill/>
            <a:miter lim="800000"/>
            <a:headEnd/>
            <a:tailEnd/>
          </a:ln>
          <a:effectLst/>
        </p:spPr>
        <p:txBody>
          <a:bodyPr vert="horz" wrap="square" lIns="96478" tIns="48239" rIns="96478" bIns="48239" numCol="1" anchor="t" anchorCtr="0" compatLnSpc="1">
            <a:prstTxWarp prst="textNoShape">
              <a:avLst/>
            </a:prstTxWarp>
          </a:bodyPr>
          <a:lstStyle>
            <a:lvl1pPr>
              <a:defRPr sz="1300">
                <a:latin typeface="Calibri" pitchFamily="34" charset="0"/>
                <a:ea typeface="+mn-ea"/>
                <a:cs typeface="Arial" charset="0"/>
              </a:defRPr>
            </a:lvl1pPr>
          </a:lstStyle>
          <a:p>
            <a:pPr>
              <a:defRPr/>
            </a:pPr>
            <a:endParaRPr lang="ro-RO"/>
          </a:p>
        </p:txBody>
      </p:sp>
      <p:sp>
        <p:nvSpPr>
          <p:cNvPr id="27651" name="Rectangle 3"/>
          <p:cNvSpPr>
            <a:spLocks noGrp="1" noChangeArrowheads="1"/>
          </p:cNvSpPr>
          <p:nvPr>
            <p:ph type="dt" idx="1"/>
          </p:nvPr>
        </p:nvSpPr>
        <p:spPr bwMode="auto">
          <a:xfrm>
            <a:off x="3897313" y="0"/>
            <a:ext cx="2982912" cy="500063"/>
          </a:xfrm>
          <a:prstGeom prst="rect">
            <a:avLst/>
          </a:prstGeom>
          <a:noFill/>
          <a:ln w="9525">
            <a:noFill/>
            <a:miter lim="800000"/>
            <a:headEnd/>
            <a:tailEnd/>
          </a:ln>
          <a:effectLst/>
        </p:spPr>
        <p:txBody>
          <a:bodyPr vert="horz" wrap="square" lIns="96478" tIns="48239" rIns="96478" bIns="48239" numCol="1" anchor="t" anchorCtr="0" compatLnSpc="1">
            <a:prstTxWarp prst="textNoShape">
              <a:avLst/>
            </a:prstTxWarp>
          </a:bodyPr>
          <a:lstStyle>
            <a:lvl1pPr algn="r">
              <a:defRPr sz="1300"/>
            </a:lvl1pPr>
          </a:lstStyle>
          <a:p>
            <a:fld id="{F6C30023-B7B0-374D-8409-AE7B63844036}" type="datetime1">
              <a:rPr lang="ro-RO"/>
              <a:pPr/>
              <a:t>10.11.2016</a:t>
            </a:fld>
            <a:endParaRPr lang="ro-RO"/>
          </a:p>
        </p:txBody>
      </p:sp>
      <p:sp>
        <p:nvSpPr>
          <p:cNvPr id="38916" name="Rectangle 4"/>
          <p:cNvSpPr>
            <a:spLocks noGrp="1" noRot="1" noChangeAspect="1" noChangeArrowheads="1" noTextEdit="1"/>
          </p:cNvSpPr>
          <p:nvPr>
            <p:ph type="sldImg" idx="2"/>
          </p:nvPr>
        </p:nvSpPr>
        <p:spPr bwMode="auto">
          <a:xfrm>
            <a:off x="942975" y="750888"/>
            <a:ext cx="4997450" cy="3749675"/>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688975" y="4751388"/>
            <a:ext cx="5505450" cy="4500562"/>
          </a:xfrm>
          <a:prstGeom prst="rect">
            <a:avLst/>
          </a:prstGeom>
          <a:noFill/>
          <a:ln w="9525">
            <a:noFill/>
            <a:miter lim="800000"/>
            <a:headEnd/>
            <a:tailEnd/>
          </a:ln>
          <a:effectLst/>
        </p:spPr>
        <p:txBody>
          <a:bodyPr vert="horz" wrap="square" lIns="96478" tIns="48239" rIns="96478" bIns="48239" numCol="1" anchor="t" anchorCtr="0" compatLnSpc="1">
            <a:prstTxWarp prst="textNoShape">
              <a:avLst/>
            </a:prstTxWarp>
          </a:bodyPr>
          <a:lstStyle/>
          <a:p>
            <a:pPr lvl="0"/>
            <a:r>
              <a:rPr lang="ro-RO" noProof="0" smtClean="0"/>
              <a:t>Click to edit Master text styles</a:t>
            </a:r>
          </a:p>
          <a:p>
            <a:pPr lvl="1"/>
            <a:r>
              <a:rPr lang="ro-RO" noProof="0" smtClean="0"/>
              <a:t>Second level</a:t>
            </a:r>
          </a:p>
          <a:p>
            <a:pPr lvl="2"/>
            <a:r>
              <a:rPr lang="ro-RO" noProof="0" smtClean="0"/>
              <a:t>Third level</a:t>
            </a:r>
          </a:p>
          <a:p>
            <a:pPr lvl="3"/>
            <a:r>
              <a:rPr lang="ro-RO" noProof="0" smtClean="0"/>
              <a:t>Fourth level</a:t>
            </a:r>
          </a:p>
          <a:p>
            <a:pPr lvl="4"/>
            <a:r>
              <a:rPr lang="ro-RO" noProof="0" smtClean="0"/>
              <a:t>Fifth level</a:t>
            </a:r>
          </a:p>
        </p:txBody>
      </p:sp>
      <p:sp>
        <p:nvSpPr>
          <p:cNvPr id="27654" name="Rectangle 6"/>
          <p:cNvSpPr>
            <a:spLocks noGrp="1" noChangeArrowheads="1"/>
          </p:cNvSpPr>
          <p:nvPr>
            <p:ph type="ftr" sz="quarter" idx="4"/>
          </p:nvPr>
        </p:nvSpPr>
        <p:spPr bwMode="auto">
          <a:xfrm>
            <a:off x="0" y="9501188"/>
            <a:ext cx="2982913" cy="500062"/>
          </a:xfrm>
          <a:prstGeom prst="rect">
            <a:avLst/>
          </a:prstGeom>
          <a:noFill/>
          <a:ln w="9525">
            <a:noFill/>
            <a:miter lim="800000"/>
            <a:headEnd/>
            <a:tailEnd/>
          </a:ln>
          <a:effectLst/>
        </p:spPr>
        <p:txBody>
          <a:bodyPr vert="horz" wrap="square" lIns="96478" tIns="48239" rIns="96478" bIns="48239" numCol="1" anchor="b" anchorCtr="0" compatLnSpc="1">
            <a:prstTxWarp prst="textNoShape">
              <a:avLst/>
            </a:prstTxWarp>
          </a:bodyPr>
          <a:lstStyle>
            <a:lvl1pPr>
              <a:defRPr sz="1300">
                <a:latin typeface="Calibri" pitchFamily="34" charset="0"/>
                <a:ea typeface="+mn-ea"/>
                <a:cs typeface="Arial" charset="0"/>
              </a:defRPr>
            </a:lvl1pPr>
          </a:lstStyle>
          <a:p>
            <a:pPr>
              <a:defRPr/>
            </a:pPr>
            <a:endParaRPr lang="ro-RO"/>
          </a:p>
        </p:txBody>
      </p:sp>
      <p:sp>
        <p:nvSpPr>
          <p:cNvPr id="27655" name="Rectangle 7"/>
          <p:cNvSpPr>
            <a:spLocks noGrp="1" noChangeArrowheads="1"/>
          </p:cNvSpPr>
          <p:nvPr>
            <p:ph type="sldNum" sz="quarter" idx="5"/>
          </p:nvPr>
        </p:nvSpPr>
        <p:spPr bwMode="auto">
          <a:xfrm>
            <a:off x="3897313" y="9501188"/>
            <a:ext cx="2982912" cy="500062"/>
          </a:xfrm>
          <a:prstGeom prst="rect">
            <a:avLst/>
          </a:prstGeom>
          <a:noFill/>
          <a:ln w="9525">
            <a:noFill/>
            <a:miter lim="800000"/>
            <a:headEnd/>
            <a:tailEnd/>
          </a:ln>
          <a:effectLst/>
        </p:spPr>
        <p:txBody>
          <a:bodyPr vert="horz" wrap="square" lIns="96478" tIns="48239" rIns="96478" bIns="48239" numCol="1" anchor="b" anchorCtr="0" compatLnSpc="1">
            <a:prstTxWarp prst="textNoShape">
              <a:avLst/>
            </a:prstTxWarp>
          </a:bodyPr>
          <a:lstStyle>
            <a:lvl1pPr algn="r">
              <a:defRPr sz="1300"/>
            </a:lvl1pPr>
          </a:lstStyle>
          <a:p>
            <a:fld id="{3F3C44B7-9DD1-694E-8CD4-70D833573A46}" type="slidenum">
              <a:rPr lang="ro-RO"/>
              <a:pPr/>
              <a:t>‹#›</a:t>
            </a:fld>
            <a:endParaRPr lang="ro-R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spcBef>
                <a:spcPct val="0"/>
              </a:spcBef>
            </a:pPr>
            <a:endParaRPr lang="fr-FR" sz="1100" dirty="0">
              <a:latin typeface="Arial" charset="0"/>
              <a:ea typeface="ＭＳ Ｐゴシック" charset="-128"/>
              <a:cs typeface="ＭＳ Ｐゴシック" charset="-128"/>
            </a:endParaRPr>
          </a:p>
        </p:txBody>
      </p:sp>
      <p:sp>
        <p:nvSpPr>
          <p:cNvPr id="39940" name="Slide Number Placeholder 3"/>
          <p:cNvSpPr txBox="1">
            <a:spLocks noGrp="1"/>
          </p:cNvSpPr>
          <p:nvPr/>
        </p:nvSpPr>
        <p:spPr bwMode="auto">
          <a:xfrm>
            <a:off x="3897313" y="9501188"/>
            <a:ext cx="2982912" cy="500062"/>
          </a:xfrm>
          <a:prstGeom prst="rect">
            <a:avLst/>
          </a:prstGeom>
          <a:noFill/>
          <a:ln w="9525">
            <a:noFill/>
            <a:miter lim="800000"/>
            <a:headEnd/>
            <a:tailEnd/>
          </a:ln>
        </p:spPr>
        <p:txBody>
          <a:bodyPr lIns="96478" tIns="48239" rIns="96478" bIns="48239" anchor="b">
            <a:prstTxWarp prst="textNoShape">
              <a:avLst/>
            </a:prstTxWarp>
          </a:bodyPr>
          <a:lstStyle/>
          <a:p>
            <a:pPr algn="r" eaLnBrk="1" hangingPunct="1"/>
            <a:fld id="{180A2323-C83E-964F-8E77-F6643A1AFB49}" type="slidenum">
              <a:rPr lang="en-US" sz="1300"/>
              <a:pPr algn="r" eaLnBrk="1" hangingPunct="1"/>
              <a:t>1</a:t>
            </a:fld>
            <a:endParaRPr lang="en-US"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en-US" dirty="0" smtClean="0"/>
              <a:t>4 </a:t>
            </a:r>
            <a:r>
              <a:rPr lang="en-US" dirty="0" err="1" smtClean="0"/>
              <a:t>tipuri</a:t>
            </a:r>
            <a:r>
              <a:rPr lang="en-US" dirty="0" smtClean="0"/>
              <a:t> de </a:t>
            </a:r>
            <a:r>
              <a:rPr lang="en-US" dirty="0" err="1" smtClean="0"/>
              <a:t>investigatii</a:t>
            </a:r>
            <a:r>
              <a:rPr lang="en-US" dirty="0" smtClean="0"/>
              <a:t> </a:t>
            </a:r>
            <a:r>
              <a:rPr lang="en-US" b="1" dirty="0" err="1" smtClean="0"/>
              <a:t>putem</a:t>
            </a:r>
            <a:r>
              <a:rPr lang="en-US" b="1" dirty="0" smtClean="0"/>
              <a:t> </a:t>
            </a:r>
            <a:r>
              <a:rPr lang="en-US" b="1" dirty="0" err="1" smtClean="0"/>
              <a:t>sa</a:t>
            </a:r>
            <a:r>
              <a:rPr lang="en-US" b="1" baseline="0" dirty="0" smtClean="0"/>
              <a:t> </a:t>
            </a:r>
            <a:r>
              <a:rPr lang="en-US" b="1" baseline="0" dirty="0" err="1" smtClean="0"/>
              <a:t>facem</a:t>
            </a:r>
            <a:r>
              <a:rPr lang="en-US" b="1" baseline="0" dirty="0" smtClean="0"/>
              <a:t> </a:t>
            </a:r>
            <a:r>
              <a:rPr lang="en-US" b="1" dirty="0" err="1" smtClean="0"/>
              <a:t>si</a:t>
            </a:r>
            <a:r>
              <a:rPr lang="en-US" b="1" dirty="0" smtClean="0"/>
              <a:t> </a:t>
            </a:r>
            <a:r>
              <a:rPr lang="en-US" b="1" dirty="0" err="1" smtClean="0"/>
              <a:t>sunt</a:t>
            </a:r>
            <a:r>
              <a:rPr lang="en-US" b="1" dirty="0" smtClean="0"/>
              <a:t> </a:t>
            </a:r>
            <a:r>
              <a:rPr lang="en-US" b="1" dirty="0" err="1" smtClean="0"/>
              <a:t>recomandate</a:t>
            </a:r>
            <a:r>
              <a:rPr lang="en-US" dirty="0" smtClean="0"/>
              <a:t>: </a:t>
            </a:r>
            <a:r>
              <a:rPr lang="en-US" b="1" dirty="0" smtClean="0"/>
              <a:t>2 </a:t>
            </a:r>
            <a:r>
              <a:rPr lang="en-US" b="1" dirty="0" err="1" smtClean="0"/>
              <a:t>masuratori</a:t>
            </a:r>
            <a:r>
              <a:rPr lang="en-US" b="1" dirty="0" smtClean="0"/>
              <a:t> simple </a:t>
            </a:r>
            <a:r>
              <a:rPr lang="en-US" dirty="0" err="1" smtClean="0"/>
              <a:t>pentru</a:t>
            </a:r>
            <a:r>
              <a:rPr lang="en-US" dirty="0" smtClean="0"/>
              <a:t> </a:t>
            </a:r>
            <a:r>
              <a:rPr lang="en-US" dirty="0" err="1" smtClean="0"/>
              <a:t>evalaurea</a:t>
            </a:r>
            <a:r>
              <a:rPr lang="en-US" dirty="0" smtClean="0"/>
              <a:t> </a:t>
            </a:r>
            <a:r>
              <a:rPr lang="en-US" dirty="0" err="1" smtClean="0"/>
              <a:t>aterosclerozei</a:t>
            </a:r>
            <a:r>
              <a:rPr lang="en-US" dirty="0" smtClean="0"/>
              <a:t> </a:t>
            </a:r>
            <a:r>
              <a:rPr lang="en-US" dirty="0" err="1" smtClean="0"/>
              <a:t>subclinice</a:t>
            </a:r>
            <a:r>
              <a:rPr lang="en-US" dirty="0" smtClean="0"/>
              <a:t> (IMT </a:t>
            </a:r>
            <a:r>
              <a:rPr lang="en-US" dirty="0" err="1" smtClean="0"/>
              <a:t>si</a:t>
            </a:r>
            <a:r>
              <a:rPr lang="en-US" dirty="0" smtClean="0"/>
              <a:t> ABI) </a:t>
            </a:r>
            <a:r>
              <a:rPr lang="en-US" dirty="0" err="1" smtClean="0"/>
              <a:t>si</a:t>
            </a:r>
            <a:r>
              <a:rPr lang="en-US" dirty="0" smtClean="0"/>
              <a:t> </a:t>
            </a:r>
            <a:r>
              <a:rPr lang="en-US" b="1" dirty="0" smtClean="0"/>
              <a:t>2 </a:t>
            </a:r>
            <a:r>
              <a:rPr lang="en-US" b="1" dirty="0" err="1" smtClean="0"/>
              <a:t>tipuri</a:t>
            </a:r>
            <a:r>
              <a:rPr lang="en-US" b="1" dirty="0" smtClean="0"/>
              <a:t> de </a:t>
            </a:r>
            <a:r>
              <a:rPr lang="en-US" b="1" dirty="0" err="1" smtClean="0"/>
              <a:t>determinari</a:t>
            </a:r>
            <a:r>
              <a:rPr lang="en-US" b="1" dirty="0" smtClean="0"/>
              <a:t> </a:t>
            </a:r>
            <a:r>
              <a:rPr lang="en-US" b="1" dirty="0" err="1" smtClean="0"/>
              <a:t>mai</a:t>
            </a:r>
            <a:r>
              <a:rPr lang="en-US" b="1" dirty="0" smtClean="0"/>
              <a:t> </a:t>
            </a:r>
            <a:r>
              <a:rPr lang="en-US" b="1" dirty="0" err="1" smtClean="0"/>
              <a:t>complexe</a:t>
            </a:r>
            <a:r>
              <a:rPr lang="en-US" dirty="0" smtClean="0"/>
              <a:t>, cu </a:t>
            </a:r>
            <a:r>
              <a:rPr lang="en-US" dirty="0" err="1" smtClean="0"/>
              <a:t>scopul</a:t>
            </a:r>
            <a:r>
              <a:rPr lang="en-US" dirty="0" smtClean="0"/>
              <a:t> </a:t>
            </a:r>
            <a:r>
              <a:rPr lang="en-US" dirty="0" err="1" smtClean="0"/>
              <a:t>evaluarii</a:t>
            </a:r>
            <a:r>
              <a:rPr lang="en-US" dirty="0" smtClean="0"/>
              <a:t> </a:t>
            </a:r>
            <a:r>
              <a:rPr lang="en-US" dirty="0" err="1" smtClean="0"/>
              <a:t>disfunctiei</a:t>
            </a:r>
            <a:r>
              <a:rPr lang="en-US" dirty="0" smtClean="0"/>
              <a:t> </a:t>
            </a:r>
            <a:r>
              <a:rPr lang="en-US" dirty="0" err="1" smtClean="0"/>
              <a:t>arteriale</a:t>
            </a:r>
            <a:r>
              <a:rPr lang="en-US" dirty="0" smtClean="0"/>
              <a:t>, </a:t>
            </a:r>
            <a:r>
              <a:rPr lang="en-US" dirty="0" err="1" smtClean="0"/>
              <a:t>exprimate</a:t>
            </a:r>
            <a:r>
              <a:rPr lang="en-US" dirty="0" smtClean="0"/>
              <a:t> </a:t>
            </a:r>
            <a:r>
              <a:rPr lang="en-US" dirty="0" err="1" smtClean="0"/>
              <a:t>prin</a:t>
            </a:r>
            <a:r>
              <a:rPr lang="en-US" dirty="0" smtClean="0"/>
              <a:t> </a:t>
            </a:r>
            <a:r>
              <a:rPr lang="en-US" dirty="0" err="1" smtClean="0"/>
              <a:t>disfunctie</a:t>
            </a:r>
            <a:r>
              <a:rPr lang="en-US" dirty="0" smtClean="0"/>
              <a:t> a </a:t>
            </a:r>
            <a:r>
              <a:rPr lang="en-US" dirty="0" err="1" smtClean="0"/>
              <a:t>endoteliului</a:t>
            </a:r>
            <a:r>
              <a:rPr lang="en-US" dirty="0" smtClean="0"/>
              <a:t> vascular </a:t>
            </a:r>
            <a:r>
              <a:rPr lang="en-US" dirty="0" err="1" smtClean="0"/>
              <a:t>si</a:t>
            </a:r>
            <a:r>
              <a:rPr lang="en-US" dirty="0" smtClean="0"/>
              <a:t> </a:t>
            </a:r>
            <a:r>
              <a:rPr lang="en-US" dirty="0" err="1" smtClean="0"/>
              <a:t>rigiditate</a:t>
            </a:r>
            <a:r>
              <a:rPr lang="en-US" dirty="0" smtClean="0"/>
              <a:t> </a:t>
            </a:r>
            <a:r>
              <a:rPr lang="en-US" dirty="0" err="1" smtClean="0"/>
              <a:t>arteriala</a:t>
            </a:r>
            <a:r>
              <a:rPr lang="en-US" dirty="0" smtClean="0"/>
              <a:t>. </a:t>
            </a:r>
          </a:p>
          <a:p>
            <a:pPr marL="268288" indent="-268288">
              <a:spcBef>
                <a:spcPct val="25000"/>
              </a:spcBef>
              <a:spcAft>
                <a:spcPct val="40000"/>
              </a:spcAft>
              <a:buClr>
                <a:schemeClr val="accent1"/>
              </a:buClr>
              <a:buSzPct val="80000"/>
              <a:buFont typeface="Wingdings" pitchFamily="2" charset="2"/>
              <a:buNone/>
              <a:tabLst>
                <a:tab pos="1238250" algn="l"/>
              </a:tabLst>
            </a:pPr>
            <a:endParaRPr lang="en-US" baseline="0" dirty="0" smtClean="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en-US" dirty="0" err="1" smtClean="0"/>
              <a:t>Ceposibilitati</a:t>
            </a:r>
            <a:r>
              <a:rPr lang="en-US" b="1" dirty="0" smtClean="0"/>
              <a:t>practice </a:t>
            </a:r>
            <a:r>
              <a:rPr lang="en-US" dirty="0" err="1" smtClean="0"/>
              <a:t>avem</a:t>
            </a:r>
            <a:r>
              <a:rPr lang="en-US" dirty="0" smtClean="0"/>
              <a:t> de </a:t>
            </a:r>
            <a:r>
              <a:rPr lang="en-US" dirty="0" err="1" smtClean="0"/>
              <a:t>evaluare</a:t>
            </a:r>
            <a:r>
              <a:rPr lang="en-US" dirty="0" smtClean="0"/>
              <a:t> a </a:t>
            </a:r>
            <a:r>
              <a:rPr lang="en-US" dirty="0" err="1" smtClean="0"/>
              <a:t>functieivasculare</a:t>
            </a:r>
            <a:r>
              <a:rPr lang="en-US" dirty="0" smtClean="0"/>
              <a:t>?</a:t>
            </a:r>
          </a:p>
          <a:p>
            <a:r>
              <a:rPr lang="en-US" dirty="0" smtClean="0"/>
              <a:t>4 </a:t>
            </a:r>
            <a:r>
              <a:rPr lang="en-US" dirty="0" err="1" smtClean="0"/>
              <a:t>tipuri</a:t>
            </a:r>
            <a:r>
              <a:rPr lang="en-US" dirty="0" smtClean="0"/>
              <a:t> de </a:t>
            </a:r>
            <a:r>
              <a:rPr lang="en-US" dirty="0" err="1" smtClean="0"/>
              <a:t>investigatii</a:t>
            </a:r>
            <a:r>
              <a:rPr lang="en-US" b="1" dirty="0" err="1" smtClean="0"/>
              <a:t>putem</a:t>
            </a:r>
            <a:r>
              <a:rPr lang="en-US" dirty="0" err="1" smtClean="0"/>
              <a:t>safacem</a:t>
            </a:r>
            <a:r>
              <a:rPr lang="en-US" dirty="0" smtClean="0"/>
              <a:t>: </a:t>
            </a:r>
            <a:r>
              <a:rPr lang="en-US" b="1" dirty="0" smtClean="0"/>
              <a:t>2 </a:t>
            </a:r>
            <a:r>
              <a:rPr lang="en-US" b="1" dirty="0" err="1" smtClean="0"/>
              <a:t>masuratori</a:t>
            </a:r>
            <a:r>
              <a:rPr lang="en-US" b="1" dirty="0" smtClean="0"/>
              <a:t> simple </a:t>
            </a:r>
            <a:r>
              <a:rPr lang="en-US" dirty="0" err="1" smtClean="0"/>
              <a:t>pentruevaluareaaterosclerozeisubclinice</a:t>
            </a:r>
            <a:r>
              <a:rPr lang="en-US" dirty="0" smtClean="0"/>
              <a:t> (IMT </a:t>
            </a:r>
            <a:r>
              <a:rPr lang="en-US" dirty="0" err="1" smtClean="0"/>
              <a:t>si</a:t>
            </a:r>
            <a:r>
              <a:rPr lang="en-US" dirty="0" smtClean="0"/>
              <a:t> ABI) </a:t>
            </a:r>
            <a:r>
              <a:rPr lang="en-US" dirty="0" err="1" smtClean="0"/>
              <a:t>si</a:t>
            </a:r>
            <a:r>
              <a:rPr lang="en-US" b="1" dirty="0" smtClean="0"/>
              <a:t>2 </a:t>
            </a:r>
            <a:r>
              <a:rPr lang="en-US" b="1" dirty="0" err="1" smtClean="0"/>
              <a:t>tipuri</a:t>
            </a:r>
            <a:r>
              <a:rPr lang="en-US" b="1" dirty="0" smtClean="0"/>
              <a:t> de </a:t>
            </a:r>
            <a:r>
              <a:rPr lang="en-US" b="1" dirty="0" err="1" smtClean="0"/>
              <a:t>determinarimaicomplexe</a:t>
            </a:r>
            <a:r>
              <a:rPr lang="en-US" dirty="0" smtClean="0"/>
              <a:t>, cu </a:t>
            </a:r>
            <a:r>
              <a:rPr lang="en-US" dirty="0" err="1" smtClean="0"/>
              <a:t>scopulevaluariidisfunctieiarteriale</a:t>
            </a:r>
            <a:r>
              <a:rPr lang="en-US" dirty="0" smtClean="0"/>
              <a:t>, </a:t>
            </a:r>
            <a:r>
              <a:rPr lang="en-US" dirty="0" err="1" smtClean="0"/>
              <a:t>exprimateprindisfunctie</a:t>
            </a:r>
            <a:r>
              <a:rPr lang="en-US" dirty="0" smtClean="0"/>
              <a:t> a </a:t>
            </a:r>
            <a:r>
              <a:rPr lang="en-US" dirty="0" err="1" smtClean="0"/>
              <a:t>endoteliului</a:t>
            </a:r>
            <a:r>
              <a:rPr lang="en-US" dirty="0" smtClean="0"/>
              <a:t> vascular </a:t>
            </a:r>
            <a:r>
              <a:rPr lang="en-US" dirty="0" err="1" smtClean="0"/>
              <a:t>sirigiditatearteriala</a:t>
            </a:r>
            <a:r>
              <a:rPr lang="en-US" dirty="0" smtClean="0"/>
              <a:t>. </a:t>
            </a:r>
          </a:p>
          <a:p>
            <a:pPr marL="268288" indent="-268288">
              <a:spcBef>
                <a:spcPct val="25000"/>
              </a:spcBef>
              <a:spcAft>
                <a:spcPct val="40000"/>
              </a:spcAft>
              <a:buClr>
                <a:schemeClr val="accent1"/>
              </a:buClr>
              <a:buSzPct val="80000"/>
              <a:buFont typeface="Wingdings" pitchFamily="2" charset="2"/>
              <a:buNone/>
              <a:tabLst>
                <a:tab pos="1238250" algn="l"/>
              </a:tabLst>
            </a:pPr>
            <a:endParaRPr lang="en-US" baseline="0" dirty="0" smtClean="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en-US" dirty="0" smtClean="0"/>
              <a:t>Although a carotid IMT .0.9 mm has been taken as a conservative estimate of existing abnormalities in the 2007 Guidelines, the threshold value for high CV risk was higher in the elderly patients of the Cardiovascular Health Study and in the middle-aged patients of the European </a:t>
            </a:r>
            <a:r>
              <a:rPr lang="en-US" dirty="0" err="1" smtClean="0"/>
              <a:t>Lacidipine</a:t>
            </a:r>
            <a:r>
              <a:rPr lang="en-US" dirty="0" smtClean="0"/>
              <a:t> Study on Atherosclerosis (ELSA) study (1.06 and 1.16 mm, respectively).</a:t>
            </a:r>
          </a:p>
          <a:p>
            <a:endParaRPr lang="en-US" dirty="0" smtClean="0"/>
          </a:p>
          <a:p>
            <a:r>
              <a:rPr lang="en-US" dirty="0" smtClean="0"/>
              <a:t>O’Leary DH, </a:t>
            </a:r>
            <a:r>
              <a:rPr lang="en-US" dirty="0" err="1" smtClean="0"/>
              <a:t>Polak</a:t>
            </a:r>
            <a:r>
              <a:rPr lang="en-US" dirty="0" smtClean="0"/>
              <a:t> JF, </a:t>
            </a:r>
            <a:r>
              <a:rPr lang="en-US" dirty="0" err="1" smtClean="0"/>
              <a:t>Kronmal</a:t>
            </a:r>
            <a:r>
              <a:rPr lang="en-US" dirty="0" smtClean="0"/>
              <a:t> RA, </a:t>
            </a:r>
            <a:r>
              <a:rPr lang="en-US" dirty="0" err="1" smtClean="0"/>
              <a:t>Manolio</a:t>
            </a:r>
            <a:r>
              <a:rPr lang="en-US" dirty="0" smtClean="0"/>
              <a:t> TA, Burke GL, </a:t>
            </a:r>
            <a:r>
              <a:rPr lang="en-US" dirty="0" err="1" smtClean="0"/>
              <a:t>Wolfson</a:t>
            </a:r>
            <a:r>
              <a:rPr lang="en-US" dirty="0" smtClean="0"/>
              <a:t> SK Jr. Carotid-artery </a:t>
            </a:r>
            <a:r>
              <a:rPr lang="en-US" dirty="0" err="1" smtClean="0"/>
              <a:t>intima</a:t>
            </a:r>
            <a:r>
              <a:rPr lang="en-US" dirty="0" smtClean="0"/>
              <a:t> and media thickness as a risk factor for myocardial infarction and stroke in older adults. Cardiovascular Health Study Collaborative Research Group.NEnglJMed1999;340:14 – 22.</a:t>
            </a:r>
          </a:p>
          <a:p>
            <a:endParaRPr lang="en-US" dirty="0" smtClean="0"/>
          </a:p>
          <a:p>
            <a:r>
              <a:rPr lang="en-US" dirty="0" err="1" smtClean="0"/>
              <a:t>Zanchetti</a:t>
            </a:r>
            <a:r>
              <a:rPr lang="en-US" dirty="0" smtClean="0"/>
              <a:t> A, Bond MG, </a:t>
            </a:r>
            <a:r>
              <a:rPr lang="en-US" dirty="0" err="1" smtClean="0"/>
              <a:t>Hennig</a:t>
            </a:r>
            <a:r>
              <a:rPr lang="en-US" dirty="0" smtClean="0"/>
              <a:t> M, </a:t>
            </a:r>
            <a:r>
              <a:rPr lang="en-US" dirty="0" err="1" smtClean="0"/>
              <a:t>Neiss</a:t>
            </a:r>
            <a:r>
              <a:rPr lang="en-US" dirty="0" smtClean="0"/>
              <a:t> A, </a:t>
            </a:r>
            <a:r>
              <a:rPr lang="en-US" dirty="0" err="1" smtClean="0"/>
              <a:t>Mancia</a:t>
            </a:r>
            <a:r>
              <a:rPr lang="en-US" dirty="0" smtClean="0"/>
              <a:t> G, </a:t>
            </a:r>
            <a:r>
              <a:rPr lang="en-US" dirty="0" err="1" smtClean="0"/>
              <a:t>DalPalu</a:t>
            </a:r>
            <a:r>
              <a:rPr lang="en-US" dirty="0" smtClean="0"/>
              <a:t> C, Hansson L, </a:t>
            </a:r>
            <a:r>
              <a:rPr lang="en-US" dirty="0" err="1" smtClean="0"/>
              <a:t>Magnani</a:t>
            </a:r>
            <a:r>
              <a:rPr lang="en-US" dirty="0" smtClean="0"/>
              <a:t> B, </a:t>
            </a:r>
            <a:r>
              <a:rPr lang="en-US" dirty="0" err="1" smtClean="0"/>
              <a:t>Rahn</a:t>
            </a:r>
            <a:r>
              <a:rPr lang="en-US" dirty="0" smtClean="0"/>
              <a:t> KH, Reid JL, </a:t>
            </a:r>
            <a:r>
              <a:rPr lang="en-US" dirty="0" err="1" smtClean="0"/>
              <a:t>Rodicio</a:t>
            </a:r>
            <a:r>
              <a:rPr lang="en-US" dirty="0" smtClean="0"/>
              <a:t> J, Safar M, </a:t>
            </a:r>
            <a:r>
              <a:rPr lang="en-US" dirty="0" err="1" smtClean="0"/>
              <a:t>Eckes</a:t>
            </a:r>
            <a:r>
              <a:rPr lang="en-US" dirty="0" smtClean="0"/>
              <a:t> L, </a:t>
            </a:r>
            <a:r>
              <a:rPr lang="en-US" dirty="0" err="1" smtClean="0"/>
              <a:t>Rizzini</a:t>
            </a:r>
            <a:r>
              <a:rPr lang="en-US" dirty="0" smtClean="0"/>
              <a:t> P. Calcium </a:t>
            </a:r>
            <a:r>
              <a:rPr lang="en-US" dirty="0" err="1" smtClean="0"/>
              <a:t>antag</a:t>
            </a:r>
            <a:r>
              <a:rPr lang="en-US" dirty="0" smtClean="0"/>
              <a:t>- </a:t>
            </a:r>
            <a:r>
              <a:rPr lang="en-US" dirty="0" err="1" smtClean="0"/>
              <a:t>onistlacidipine</a:t>
            </a:r>
            <a:r>
              <a:rPr lang="en-US" dirty="0" smtClean="0"/>
              <a:t> slows down progression of asymptomatic carotid atherosclerosis: principal results of the European </a:t>
            </a:r>
            <a:r>
              <a:rPr lang="en-US" dirty="0" err="1" smtClean="0"/>
              <a:t>Lacidipine</a:t>
            </a:r>
            <a:r>
              <a:rPr lang="en-US" dirty="0" smtClean="0"/>
              <a:t> Study on Atherosclerosis (ELSA), a ran- domized,double-blind,long-termtrial.Circulation2002;106:2422 – 2427.</a:t>
            </a:r>
          </a:p>
          <a:p>
            <a:pPr marL="268288" indent="-268288">
              <a:spcBef>
                <a:spcPct val="25000"/>
              </a:spcBef>
              <a:spcAft>
                <a:spcPct val="40000"/>
              </a:spcAft>
              <a:buClr>
                <a:schemeClr val="accent1"/>
              </a:buClr>
              <a:buSzPct val="80000"/>
              <a:buFont typeface="Wingdings" pitchFamily="2" charset="2"/>
              <a:buNone/>
              <a:tabLst>
                <a:tab pos="1238250" algn="l"/>
              </a:tabLst>
            </a:pPr>
            <a:endParaRPr lang="en-US" baseline="0" dirty="0" smtClean="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en-US" dirty="0" smtClean="0"/>
              <a:t>Au </a:t>
            </a:r>
            <a:r>
              <a:rPr lang="en-US" dirty="0" err="1" smtClean="0"/>
              <a:t>existatmultestudii</a:t>
            </a:r>
            <a:r>
              <a:rPr lang="en-US" dirty="0" smtClean="0"/>
              <a:t> care au </a:t>
            </a:r>
            <a:r>
              <a:rPr lang="en-US" dirty="0" err="1" smtClean="0"/>
              <a:t>urmaritsemnificatiaprognostica</a:t>
            </a:r>
            <a:r>
              <a:rPr lang="en-US" dirty="0" smtClean="0"/>
              <a:t> a IMT. Ne </a:t>
            </a:r>
            <a:r>
              <a:rPr lang="en-US" dirty="0" err="1" smtClean="0"/>
              <a:t>vomoprinumai</a:t>
            </a:r>
            <a:r>
              <a:rPr lang="en-US" dirty="0" smtClean="0"/>
              <a:t> la </a:t>
            </a:r>
            <a:r>
              <a:rPr lang="en-US" dirty="0" err="1" smtClean="0"/>
              <a:t>ometaanaliza</a:t>
            </a:r>
            <a:r>
              <a:rPr lang="en-US" dirty="0" smtClean="0"/>
              <a:t> din 2013 care a </a:t>
            </a:r>
            <a:r>
              <a:rPr lang="en-US" dirty="0" err="1" smtClean="0"/>
              <a:t>cuprins</a:t>
            </a:r>
            <a:r>
              <a:rPr lang="en-US" dirty="0" smtClean="0"/>
              <a:t> 15 </a:t>
            </a:r>
            <a:r>
              <a:rPr lang="en-US" dirty="0" err="1" smtClean="0"/>
              <a:t>trialurimariajuns</a:t>
            </a:r>
            <a:r>
              <a:rPr lang="en-US" dirty="0" smtClean="0"/>
              <a:t> la </a:t>
            </a:r>
            <a:r>
              <a:rPr lang="en-US" dirty="0" err="1" smtClean="0"/>
              <a:t>concluzia</a:t>
            </a:r>
            <a:r>
              <a:rPr lang="en-US" dirty="0" smtClean="0"/>
              <a:t> ca </a:t>
            </a:r>
            <a:r>
              <a:rPr lang="en-US" dirty="0" err="1" smtClean="0"/>
              <a:t>ocrestere</a:t>
            </a:r>
            <a:r>
              <a:rPr lang="en-US" dirty="0" smtClean="0"/>
              <a:t> de </a:t>
            </a:r>
            <a:r>
              <a:rPr lang="en-US" dirty="0" err="1" smtClean="0"/>
              <a:t>doar</a:t>
            </a:r>
            <a:r>
              <a:rPr lang="en-US" dirty="0" smtClean="0"/>
              <a:t> 0.1 mm a IMT </a:t>
            </a:r>
            <a:r>
              <a:rPr lang="en-US" dirty="0" err="1" smtClean="0"/>
              <a:t>este</a:t>
            </a:r>
            <a:r>
              <a:rPr lang="en-US" dirty="0" smtClean="0"/>
              <a:t> factor de prognostic </a:t>
            </a:r>
            <a:r>
              <a:rPr lang="en-US" dirty="0" err="1" smtClean="0"/>
              <a:t>pentru</a:t>
            </a:r>
            <a:r>
              <a:rPr lang="en-US" dirty="0" smtClean="0"/>
              <a:t> IM </a:t>
            </a:r>
            <a:r>
              <a:rPr lang="en-US" dirty="0" err="1" smtClean="0"/>
              <a:t>si</a:t>
            </a:r>
            <a:r>
              <a:rPr lang="en-US" dirty="0" smtClean="0"/>
              <a:t> AVC. </a:t>
            </a:r>
          </a:p>
          <a:p>
            <a:endParaRPr lang="en-US" dirty="0" smtClean="0"/>
          </a:p>
          <a:p>
            <a:r>
              <a:rPr lang="en-US" dirty="0" smtClean="0"/>
              <a:t> CIMT as measured by B-mode ultrasound is associated with future myocardial infarction and stroke.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en-US" dirty="0" err="1" smtClean="0"/>
              <a:t>Farasarenuntam</a:t>
            </a:r>
            <a:r>
              <a:rPr lang="en-US" dirty="0" smtClean="0"/>
              <a:t> la a </a:t>
            </a:r>
            <a:r>
              <a:rPr lang="en-US" dirty="0" err="1" smtClean="0"/>
              <a:t>privipacientul</a:t>
            </a:r>
            <a:r>
              <a:rPr lang="en-US" dirty="0" smtClean="0"/>
              <a:t> ca un </a:t>
            </a:r>
            <a:r>
              <a:rPr lang="en-US" dirty="0" err="1" smtClean="0"/>
              <a:t>intreg</a:t>
            </a:r>
            <a:r>
              <a:rPr lang="en-US" dirty="0" smtClean="0"/>
              <a:t> in </a:t>
            </a:r>
            <a:r>
              <a:rPr lang="en-US" dirty="0" err="1" smtClean="0"/>
              <a:t>practica</a:t>
            </a:r>
            <a:r>
              <a:rPr lang="en-US" dirty="0" smtClean="0"/>
              <a:t> de </a:t>
            </a:r>
            <a:r>
              <a:rPr lang="en-US" dirty="0" err="1" smtClean="0"/>
              <a:t>zi</a:t>
            </a:r>
            <a:r>
              <a:rPr lang="en-US" dirty="0" smtClean="0"/>
              <a:t> cu </a:t>
            </a:r>
            <a:r>
              <a:rPr lang="en-US" dirty="0" err="1" smtClean="0"/>
              <a:t>zi</a:t>
            </a:r>
            <a:r>
              <a:rPr lang="en-US" dirty="0" smtClean="0"/>
              <a:t>, ne </a:t>
            </a:r>
            <a:r>
              <a:rPr lang="en-US" dirty="0" err="1" smtClean="0"/>
              <a:t>vomrestrange</a:t>
            </a:r>
            <a:r>
              <a:rPr lang="en-US" dirty="0" smtClean="0"/>
              <a:t> in </a:t>
            </a:r>
            <a:r>
              <a:rPr lang="en-US" dirty="0" err="1" smtClean="0"/>
              <a:t>urmatoarele</a:t>
            </a:r>
            <a:r>
              <a:rPr lang="en-US" dirty="0" smtClean="0"/>
              <a:t> 20 de minute la </a:t>
            </a:r>
            <a:r>
              <a:rPr lang="en-US" dirty="0" err="1" smtClean="0"/>
              <a:t>perspectivaafectariivasculare</a:t>
            </a:r>
            <a:r>
              <a:rPr lang="en-US" dirty="0" smtClean="0"/>
              <a:t> la </a:t>
            </a:r>
            <a:r>
              <a:rPr lang="en-US" dirty="0" err="1" smtClean="0"/>
              <a:t>pacientanoastrahipertensiva</a:t>
            </a:r>
            <a:r>
              <a:rPr lang="en-US" dirty="0" smtClean="0"/>
              <a:t>.</a:t>
            </a:r>
          </a:p>
          <a:p>
            <a:endParaRPr lang="en-US" dirty="0" smtClean="0"/>
          </a:p>
          <a:p>
            <a:r>
              <a:rPr lang="en-US" dirty="0" err="1" smtClean="0"/>
              <a:t>Ceposibilitati</a:t>
            </a:r>
            <a:r>
              <a:rPr lang="en-US" b="1" dirty="0" smtClean="0"/>
              <a:t>practice </a:t>
            </a:r>
            <a:r>
              <a:rPr lang="en-US" dirty="0" err="1" smtClean="0"/>
              <a:t>avem</a:t>
            </a:r>
            <a:r>
              <a:rPr lang="en-US" dirty="0" smtClean="0"/>
              <a:t> de </a:t>
            </a:r>
            <a:r>
              <a:rPr lang="en-US" dirty="0" err="1" smtClean="0"/>
              <a:t>evaluare</a:t>
            </a:r>
            <a:r>
              <a:rPr lang="en-US" dirty="0" smtClean="0"/>
              <a:t> a </a:t>
            </a:r>
            <a:r>
              <a:rPr lang="en-US" dirty="0" err="1" smtClean="0"/>
              <a:t>functieivasculare</a:t>
            </a:r>
            <a:r>
              <a:rPr lang="en-US" dirty="0" smtClean="0"/>
              <a:t> la </a:t>
            </a:r>
            <a:r>
              <a:rPr lang="en-US" dirty="0" err="1" smtClean="0"/>
              <a:t>aceastapacienta</a:t>
            </a:r>
            <a:r>
              <a:rPr lang="en-US" dirty="0" smtClean="0"/>
              <a:t>?</a:t>
            </a:r>
          </a:p>
          <a:p>
            <a:endParaRPr lang="en-US" dirty="0" smtClean="0"/>
          </a:p>
          <a:p>
            <a:r>
              <a:rPr lang="en-US" dirty="0" smtClean="0"/>
              <a:t>4 </a:t>
            </a:r>
            <a:r>
              <a:rPr lang="en-US" dirty="0" err="1" smtClean="0"/>
              <a:t>tipuri</a:t>
            </a:r>
            <a:r>
              <a:rPr lang="en-US" dirty="0" smtClean="0"/>
              <a:t> de </a:t>
            </a:r>
            <a:r>
              <a:rPr lang="en-US" dirty="0" err="1" smtClean="0"/>
              <a:t>investigatii</a:t>
            </a:r>
            <a:r>
              <a:rPr lang="en-US" b="1" dirty="0" err="1" smtClean="0"/>
              <a:t>putemsiesterecomandat</a:t>
            </a:r>
            <a:r>
              <a:rPr lang="en-US" dirty="0" err="1" smtClean="0"/>
              <a:t>safacem</a:t>
            </a:r>
            <a:r>
              <a:rPr lang="en-US" dirty="0" smtClean="0"/>
              <a:t> pt ea: </a:t>
            </a:r>
            <a:r>
              <a:rPr lang="en-US" b="1" dirty="0" smtClean="0"/>
              <a:t>2 </a:t>
            </a:r>
            <a:r>
              <a:rPr lang="en-US" b="1" dirty="0" err="1" smtClean="0"/>
              <a:t>masuratori</a:t>
            </a:r>
            <a:r>
              <a:rPr lang="en-US" b="1" dirty="0" smtClean="0"/>
              <a:t> simple </a:t>
            </a:r>
            <a:r>
              <a:rPr lang="en-US" dirty="0" err="1" smtClean="0"/>
              <a:t>pentruevalaureaaterosclerozeisubclinice</a:t>
            </a:r>
            <a:r>
              <a:rPr lang="en-US" dirty="0" smtClean="0"/>
              <a:t> (IMT </a:t>
            </a:r>
            <a:r>
              <a:rPr lang="en-US" dirty="0" err="1" smtClean="0"/>
              <a:t>si</a:t>
            </a:r>
            <a:r>
              <a:rPr lang="en-US" dirty="0" smtClean="0"/>
              <a:t> ABI) </a:t>
            </a:r>
            <a:r>
              <a:rPr lang="en-US" dirty="0" err="1" smtClean="0"/>
              <a:t>si</a:t>
            </a:r>
            <a:r>
              <a:rPr lang="en-US" b="1" dirty="0" smtClean="0"/>
              <a:t>2 </a:t>
            </a:r>
            <a:r>
              <a:rPr lang="en-US" b="1" dirty="0" err="1" smtClean="0"/>
              <a:t>tipuri</a:t>
            </a:r>
            <a:r>
              <a:rPr lang="en-US" b="1" dirty="0" smtClean="0"/>
              <a:t> de </a:t>
            </a:r>
            <a:r>
              <a:rPr lang="en-US" b="1" dirty="0" err="1" smtClean="0"/>
              <a:t>determinarimaicomplexe</a:t>
            </a:r>
            <a:r>
              <a:rPr lang="en-US" dirty="0" smtClean="0"/>
              <a:t>, cu </a:t>
            </a:r>
            <a:r>
              <a:rPr lang="en-US" dirty="0" err="1" smtClean="0"/>
              <a:t>scopulevaluariidisfunctieiarteriale</a:t>
            </a:r>
            <a:r>
              <a:rPr lang="en-US" dirty="0" smtClean="0"/>
              <a:t>, </a:t>
            </a:r>
            <a:r>
              <a:rPr lang="en-US" dirty="0" err="1" smtClean="0"/>
              <a:t>exprimateprindisfunctie</a:t>
            </a:r>
            <a:r>
              <a:rPr lang="en-US" dirty="0" smtClean="0"/>
              <a:t> a </a:t>
            </a:r>
            <a:r>
              <a:rPr lang="en-US" dirty="0" err="1" smtClean="0"/>
              <a:t>endoteliului</a:t>
            </a:r>
            <a:r>
              <a:rPr lang="en-US" dirty="0" smtClean="0"/>
              <a:t> vascular </a:t>
            </a:r>
            <a:r>
              <a:rPr lang="en-US" dirty="0" err="1" smtClean="0"/>
              <a:t>sirigiditatearteriala</a:t>
            </a:r>
            <a:r>
              <a:rPr lang="en-US" dirty="0" smtClean="0"/>
              <a:t>. </a:t>
            </a:r>
          </a:p>
          <a:p>
            <a:pPr marL="268288" indent="-268288">
              <a:spcBef>
                <a:spcPct val="25000"/>
              </a:spcBef>
              <a:spcAft>
                <a:spcPct val="40000"/>
              </a:spcAft>
              <a:buClr>
                <a:schemeClr val="accent1"/>
              </a:buClr>
              <a:buSzPct val="80000"/>
              <a:buFont typeface="Wingdings" pitchFamily="2" charset="2"/>
              <a:buNone/>
              <a:tabLst>
                <a:tab pos="1238250" algn="l"/>
              </a:tabLst>
            </a:pPr>
            <a:endParaRPr lang="en-US" baseline="0" dirty="0" smtClean="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ro-RO" dirty="0" smtClean="0"/>
              <a:t>The ABI is a simple, noninvasive measure associated with atherosclerotic cardiovascular disease and death </a:t>
            </a:r>
            <a:endParaRPr lang="en-US" dirty="0" smtClean="0"/>
          </a:p>
          <a:p>
            <a:endParaRPr lang="en-US" dirty="0" smtClean="0"/>
          </a:p>
          <a:p>
            <a:r>
              <a:rPr lang="en-US" dirty="0" smtClean="0"/>
              <a:t>ABI </a:t>
            </a:r>
            <a:r>
              <a:rPr lang="en-US" dirty="0" err="1" smtClean="0"/>
              <a:t>este</a:t>
            </a:r>
            <a:r>
              <a:rPr lang="en-US" dirty="0" smtClean="0"/>
              <a:t> un </a:t>
            </a:r>
            <a:r>
              <a:rPr lang="en-US" dirty="0" err="1" smtClean="0"/>
              <a:t>parametrusimplu</a:t>
            </a:r>
            <a:r>
              <a:rPr lang="en-US" dirty="0" smtClean="0"/>
              <a:t> de </a:t>
            </a:r>
            <a:r>
              <a:rPr lang="en-US" dirty="0" err="1" smtClean="0"/>
              <a:t>calculatsinoninvaziv</a:t>
            </a:r>
            <a:r>
              <a:rPr lang="en-US" dirty="0" smtClean="0"/>
              <a:t>. O </a:t>
            </a:r>
            <a:r>
              <a:rPr lang="en-US" dirty="0" err="1" smtClean="0"/>
              <a:t>valoaremai</a:t>
            </a:r>
            <a:r>
              <a:rPr lang="en-US" dirty="0" smtClean="0"/>
              <a:t> mica de 0.9 </a:t>
            </a:r>
            <a:r>
              <a:rPr lang="en-US" dirty="0" err="1" smtClean="0"/>
              <a:t>indica</a:t>
            </a:r>
            <a:r>
              <a:rPr lang="en-US" dirty="0" smtClean="0"/>
              <a:t> ATS </a:t>
            </a:r>
            <a:r>
              <a:rPr lang="en-US" dirty="0" err="1" smtClean="0"/>
              <a:t>subclinica</a:t>
            </a:r>
            <a:r>
              <a:rPr lang="en-US" dirty="0" smtClean="0"/>
              <a:t>, in </a:t>
            </a:r>
            <a:r>
              <a:rPr lang="en-US" dirty="0" err="1" smtClean="0"/>
              <a:t>timpce</a:t>
            </a:r>
            <a:r>
              <a:rPr lang="en-US" dirty="0" smtClean="0"/>
              <a:t> un </a:t>
            </a:r>
            <a:r>
              <a:rPr lang="en-US" dirty="0" err="1" smtClean="0"/>
              <a:t>indice</a:t>
            </a:r>
            <a:r>
              <a:rPr lang="en-US" dirty="0" smtClean="0"/>
              <a:t> de sub 0,5 </a:t>
            </a:r>
            <a:r>
              <a:rPr lang="en-US" dirty="0" err="1" smtClean="0"/>
              <a:t>este</a:t>
            </a:r>
            <a:r>
              <a:rPr lang="en-US" dirty="0" smtClean="0"/>
              <a:t> un </a:t>
            </a:r>
            <a:r>
              <a:rPr lang="en-US" dirty="0" err="1" smtClean="0"/>
              <a:t>semn</a:t>
            </a:r>
            <a:r>
              <a:rPr lang="en-US" dirty="0" smtClean="0"/>
              <a:t> de </a:t>
            </a:r>
            <a:r>
              <a:rPr lang="en-US" dirty="0" err="1" smtClean="0"/>
              <a:t>boalaarterialaperifericasevera</a:t>
            </a:r>
            <a:r>
              <a:rPr lang="en-US" dirty="0" smtClean="0"/>
              <a:t>. </a:t>
            </a:r>
            <a:r>
              <a:rPr lang="en-US" dirty="0" err="1" smtClean="0"/>
              <a:t>Arterelefoarte</a:t>
            </a:r>
            <a:r>
              <a:rPr lang="en-US" dirty="0" smtClean="0"/>
              <a:t> sever </a:t>
            </a:r>
            <a:r>
              <a:rPr lang="en-US" dirty="0" err="1" smtClean="0"/>
              <a:t>afectate</a:t>
            </a:r>
            <a:r>
              <a:rPr lang="en-US" dirty="0" smtClean="0"/>
              <a:t>, </a:t>
            </a:r>
            <a:r>
              <a:rPr lang="en-US" dirty="0" err="1" smtClean="0"/>
              <a:t>intenscalcificate</a:t>
            </a:r>
            <a:r>
              <a:rPr lang="en-US" dirty="0" smtClean="0"/>
              <a:t>, se </a:t>
            </a:r>
            <a:r>
              <a:rPr lang="en-US" dirty="0" err="1" smtClean="0"/>
              <a:t>inostesc</a:t>
            </a:r>
            <a:r>
              <a:rPr lang="en-US" dirty="0" smtClean="0"/>
              <a:t> de </a:t>
            </a:r>
            <a:r>
              <a:rPr lang="en-US" dirty="0" err="1" smtClean="0"/>
              <a:t>obicei</a:t>
            </a:r>
            <a:r>
              <a:rPr lang="en-US" dirty="0" smtClean="0"/>
              <a:t> de un </a:t>
            </a:r>
            <a:r>
              <a:rPr lang="en-US" dirty="0" err="1" smtClean="0"/>
              <a:t>indicemai</a:t>
            </a:r>
            <a:r>
              <a:rPr lang="en-US" dirty="0" smtClean="0"/>
              <a:t> mare de 1,3 </a:t>
            </a:r>
            <a:r>
              <a:rPr lang="en-US" dirty="0" err="1" smtClean="0"/>
              <a:t>fiindaproapenecompresibile</a:t>
            </a:r>
            <a:r>
              <a:rPr lang="en-US" dirty="0" smtClean="0"/>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en-US" dirty="0" smtClean="0"/>
              <a:t>ABI a </a:t>
            </a:r>
            <a:r>
              <a:rPr lang="en-US" dirty="0" err="1" smtClean="0"/>
              <a:t>fostdovedit</a:t>
            </a:r>
            <a:r>
              <a:rPr lang="en-US" dirty="0" smtClean="0"/>
              <a:t> ca </a:t>
            </a:r>
            <a:r>
              <a:rPr lang="en-US" dirty="0" err="1" smtClean="0"/>
              <a:t>fiind</a:t>
            </a:r>
            <a:r>
              <a:rPr lang="en-US" dirty="0" smtClean="0"/>
              <a:t> predictor de </a:t>
            </a:r>
            <a:r>
              <a:rPr lang="en-US" dirty="0" err="1" smtClean="0"/>
              <a:t>mortalitateinca</a:t>
            </a:r>
            <a:r>
              <a:rPr lang="en-US" dirty="0" smtClean="0"/>
              <a:t> din </a:t>
            </a:r>
            <a:r>
              <a:rPr lang="en-US" dirty="0" err="1" smtClean="0"/>
              <a:t>anii</a:t>
            </a:r>
            <a:r>
              <a:rPr lang="en-US" dirty="0" smtClean="0"/>
              <a:t> 90. Un </a:t>
            </a:r>
            <a:r>
              <a:rPr lang="en-US" dirty="0" err="1" smtClean="0"/>
              <a:t>studiu</a:t>
            </a:r>
            <a:r>
              <a:rPr lang="en-US" dirty="0" smtClean="0"/>
              <a:t> care a </a:t>
            </a:r>
            <a:r>
              <a:rPr lang="en-US" dirty="0" err="1" smtClean="0"/>
              <a:t>cuprinspeste</a:t>
            </a:r>
            <a:r>
              <a:rPr lang="en-US" dirty="0" smtClean="0"/>
              <a:t> 700 de </a:t>
            </a:r>
            <a:r>
              <a:rPr lang="en-US" dirty="0" err="1" smtClean="0"/>
              <a:t>pacienti</a:t>
            </a:r>
            <a:r>
              <a:rPr lang="en-US" dirty="0" smtClean="0"/>
              <a:t> a </a:t>
            </a:r>
            <a:r>
              <a:rPr lang="en-US" dirty="0" err="1" smtClean="0"/>
              <a:t>aratat</a:t>
            </a:r>
            <a:r>
              <a:rPr lang="en-US" dirty="0" smtClean="0"/>
              <a:t> ca </a:t>
            </a:r>
            <a:r>
              <a:rPr lang="en-US" dirty="0" err="1" smtClean="0"/>
              <a:t>aceastamasuratoaresimpla</a:t>
            </a:r>
            <a:r>
              <a:rPr lang="en-US" dirty="0" smtClean="0"/>
              <a:t>, </a:t>
            </a:r>
            <a:r>
              <a:rPr lang="en-US" dirty="0" err="1" smtClean="0"/>
              <a:t>daca</a:t>
            </a:r>
            <a:r>
              <a:rPr lang="en-US" dirty="0" smtClean="0"/>
              <a:t> are </a:t>
            </a:r>
            <a:r>
              <a:rPr lang="en-US" dirty="0" err="1" smtClean="0"/>
              <a:t>valoarescazuta</a:t>
            </a:r>
            <a:r>
              <a:rPr lang="en-US" dirty="0" smtClean="0"/>
              <a:t> (in </a:t>
            </a:r>
            <a:r>
              <a:rPr lang="en-US" dirty="0" err="1" smtClean="0"/>
              <a:t>principiu</a:t>
            </a:r>
            <a:r>
              <a:rPr lang="en-US" dirty="0" smtClean="0"/>
              <a:t> sub 0.8) </a:t>
            </a:r>
            <a:r>
              <a:rPr lang="en-US" dirty="0" err="1" smtClean="0"/>
              <a:t>este</a:t>
            </a:r>
            <a:r>
              <a:rPr lang="en-US" dirty="0" smtClean="0"/>
              <a:t> un indicator de prognostic </a:t>
            </a:r>
            <a:r>
              <a:rPr lang="en-US" dirty="0" err="1" smtClean="0"/>
              <a:t>nefavorabilsiobliga</a:t>
            </a:r>
            <a:r>
              <a:rPr lang="en-US" dirty="0" smtClean="0"/>
              <a:t> la </a:t>
            </a:r>
            <a:r>
              <a:rPr lang="en-US" dirty="0" err="1" smtClean="0"/>
              <a:t>investigareasi</a:t>
            </a:r>
            <a:r>
              <a:rPr lang="en-US" dirty="0" smtClean="0"/>
              <a:t> a </a:t>
            </a:r>
            <a:r>
              <a:rPr lang="en-US" dirty="0" err="1" smtClean="0"/>
              <a:t>altorteritoriivascularedpdv</a:t>
            </a:r>
            <a:r>
              <a:rPr lang="en-US" dirty="0" smtClean="0"/>
              <a:t> al </a:t>
            </a:r>
            <a:r>
              <a:rPr lang="en-US" dirty="0" err="1" smtClean="0"/>
              <a:t>incarcariiateromatoasesitratamentadecvat</a:t>
            </a:r>
            <a:r>
              <a:rPr lang="en-US" dirty="0" smtClean="0"/>
              <a:t>.</a:t>
            </a:r>
          </a:p>
          <a:p>
            <a:endParaRPr lang="en-US" dirty="0" smtClean="0"/>
          </a:p>
          <a:p>
            <a:r>
              <a:rPr lang="en-US" dirty="0" smtClean="0"/>
              <a:t>744 pts; ABI &lt; 0.85; </a:t>
            </a:r>
            <a:r>
              <a:rPr lang="ro-RO" dirty="0" smtClean="0"/>
              <a:t>Our results suggest that the relatively technically simple measure of the ratio of ankle to brachial blood pressures, if low, carries a very poor prognosis and should prompt investigation and treatment of atherosclerotic disease in other vascular systems.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en-US" dirty="0" err="1" smtClean="0"/>
              <a:t>Decese</a:t>
            </a:r>
            <a:r>
              <a:rPr lang="en-US" dirty="0" smtClean="0"/>
              <a:t> care, </a:t>
            </a:r>
            <a:r>
              <a:rPr lang="en-US" dirty="0" err="1" smtClean="0"/>
              <a:t>asa</a:t>
            </a:r>
            <a:r>
              <a:rPr lang="en-US" dirty="0" smtClean="0"/>
              <a:t> cum se </a:t>
            </a:r>
            <a:r>
              <a:rPr lang="en-US" dirty="0" err="1" smtClean="0"/>
              <a:t>vede</a:t>
            </a:r>
            <a:r>
              <a:rPr lang="en-US" dirty="0" smtClean="0"/>
              <a:t> din </a:t>
            </a:r>
            <a:r>
              <a:rPr lang="en-US" dirty="0" err="1" smtClean="0"/>
              <a:t>acestraportaparutanultrecut</a:t>
            </a:r>
            <a:r>
              <a:rPr lang="en-US" dirty="0" smtClean="0"/>
              <a:t>, </a:t>
            </a:r>
            <a:r>
              <a:rPr lang="en-US" dirty="0" err="1" smtClean="0"/>
              <a:t>sunt</a:t>
            </a:r>
            <a:r>
              <a:rPr lang="en-US" dirty="0" smtClean="0"/>
              <a:t> in </a:t>
            </a:r>
            <a:r>
              <a:rPr lang="en-US" dirty="0" err="1" smtClean="0"/>
              <a:t>numarmai</a:t>
            </a:r>
            <a:r>
              <a:rPr lang="en-US" dirty="0" smtClean="0"/>
              <a:t> mare </a:t>
            </a:r>
            <a:r>
              <a:rPr lang="en-US" dirty="0" err="1" smtClean="0"/>
              <a:t>decat</a:t>
            </a:r>
            <a:r>
              <a:rPr lang="en-US" dirty="0" smtClean="0"/>
              <a:t> la </a:t>
            </a:r>
            <a:r>
              <a:rPr lang="en-US" dirty="0" err="1" smtClean="0"/>
              <a:t>pacientiidiagn</a:t>
            </a:r>
            <a:r>
              <a:rPr lang="en-US" dirty="0" smtClean="0"/>
              <a:t> cu cancer de san. </a:t>
            </a:r>
            <a:r>
              <a:rPr lang="en-US" dirty="0" err="1" smtClean="0"/>
              <a:t>Astfelincat</a:t>
            </a:r>
            <a:r>
              <a:rPr lang="en-US" dirty="0" smtClean="0"/>
              <a:t> se </a:t>
            </a:r>
            <a:r>
              <a:rPr lang="en-US" dirty="0" err="1" smtClean="0"/>
              <a:t>observa</a:t>
            </a:r>
            <a:r>
              <a:rPr lang="en-US" dirty="0" smtClean="0"/>
              <a:t> ca </a:t>
            </a:r>
            <a:r>
              <a:rPr lang="en-US" dirty="0" err="1" smtClean="0"/>
              <a:t>pacientii</a:t>
            </a:r>
            <a:r>
              <a:rPr lang="en-US" dirty="0" smtClean="0"/>
              <a:t> cu </a:t>
            </a:r>
            <a:r>
              <a:rPr lang="en-US" dirty="0" err="1" smtClean="0"/>
              <a:t>ischemiecriticaperiferica</a:t>
            </a:r>
            <a:r>
              <a:rPr lang="en-US" dirty="0" smtClean="0"/>
              <a:t> au </a:t>
            </a:r>
            <a:r>
              <a:rPr lang="en-US" dirty="0" err="1" smtClean="0"/>
              <a:t>mortatlitate</a:t>
            </a:r>
            <a:r>
              <a:rPr lang="en-US" dirty="0" smtClean="0"/>
              <a:t> de </a:t>
            </a:r>
            <a:r>
              <a:rPr lang="en-US" dirty="0" err="1" smtClean="0"/>
              <a:t>aproape</a:t>
            </a:r>
            <a:r>
              <a:rPr lang="en-US" dirty="0" smtClean="0"/>
              <a:t> 70% la 5 </a:t>
            </a:r>
            <a:r>
              <a:rPr lang="en-US" dirty="0" err="1" smtClean="0"/>
              <a:t>ani</a:t>
            </a:r>
            <a:r>
              <a:rPr lang="en-US" dirty="0" smtClean="0"/>
              <a:t>, </a:t>
            </a:r>
            <a:r>
              <a:rPr lang="en-US" dirty="0" err="1" smtClean="0"/>
              <a:t>comparativ</a:t>
            </a:r>
            <a:r>
              <a:rPr lang="en-US" dirty="0" smtClean="0"/>
              <a:t> cu un </a:t>
            </a:r>
            <a:r>
              <a:rPr lang="en-US" dirty="0" err="1" smtClean="0"/>
              <a:t>risc</a:t>
            </a:r>
            <a:r>
              <a:rPr lang="en-US" dirty="0" smtClean="0"/>
              <a:t> de 11% </a:t>
            </a:r>
            <a:r>
              <a:rPr lang="en-US" dirty="0" err="1" smtClean="0"/>
              <a:t>pentrucancerul</a:t>
            </a:r>
            <a:r>
              <a:rPr lang="en-US" dirty="0" smtClean="0"/>
              <a:t> de san. </a:t>
            </a:r>
          </a:p>
          <a:p>
            <a:endParaRPr lang="en-US" dirty="0" smtClean="0"/>
          </a:p>
          <a:p>
            <a:r>
              <a:rPr lang="en-US" dirty="0" smtClean="0"/>
              <a:t>the 5-year all-cause mortality rate for PAD is about 30%, and for breast cancer, it is much lower, only around 12%. The only cancer that has a higher 5-year all-cause mortality rate is colorectal cancer, and that is about 36%. Now, if you have CLI, the 5-year mortality rate is around 70%.</a:t>
            </a:r>
          </a:p>
          <a:p>
            <a:pPr marL="268288" indent="-268288">
              <a:spcBef>
                <a:spcPct val="25000"/>
              </a:spcBef>
              <a:spcAft>
                <a:spcPct val="40000"/>
              </a:spcAft>
              <a:buClr>
                <a:schemeClr val="accent1"/>
              </a:buClr>
              <a:buSzPct val="80000"/>
              <a:buFont typeface="Wingdings" pitchFamily="2" charset="2"/>
              <a:buNone/>
              <a:tabLst>
                <a:tab pos="1238250" algn="l"/>
              </a:tabLst>
            </a:pPr>
            <a:endParaRPr lang="en-US" baseline="0" dirty="0" smtClean="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en-US" dirty="0" err="1" smtClean="0"/>
              <a:t>Farasarenuntam</a:t>
            </a:r>
            <a:r>
              <a:rPr lang="en-US" dirty="0" smtClean="0"/>
              <a:t> la a </a:t>
            </a:r>
            <a:r>
              <a:rPr lang="en-US" dirty="0" err="1" smtClean="0"/>
              <a:t>privipacientul</a:t>
            </a:r>
            <a:r>
              <a:rPr lang="en-US" dirty="0" smtClean="0"/>
              <a:t> ca un </a:t>
            </a:r>
            <a:r>
              <a:rPr lang="en-US" dirty="0" err="1" smtClean="0"/>
              <a:t>intreg</a:t>
            </a:r>
            <a:r>
              <a:rPr lang="en-US" dirty="0" smtClean="0"/>
              <a:t> in </a:t>
            </a:r>
            <a:r>
              <a:rPr lang="en-US" dirty="0" err="1" smtClean="0"/>
              <a:t>practica</a:t>
            </a:r>
            <a:r>
              <a:rPr lang="en-US" dirty="0" smtClean="0"/>
              <a:t> de </a:t>
            </a:r>
            <a:r>
              <a:rPr lang="en-US" dirty="0" err="1" smtClean="0"/>
              <a:t>zi</a:t>
            </a:r>
            <a:r>
              <a:rPr lang="en-US" dirty="0" smtClean="0"/>
              <a:t> cu </a:t>
            </a:r>
            <a:r>
              <a:rPr lang="en-US" dirty="0" err="1" smtClean="0"/>
              <a:t>zi</a:t>
            </a:r>
            <a:r>
              <a:rPr lang="en-US" dirty="0" smtClean="0"/>
              <a:t>, ne </a:t>
            </a:r>
            <a:r>
              <a:rPr lang="en-US" dirty="0" err="1" smtClean="0"/>
              <a:t>vomrestrange</a:t>
            </a:r>
            <a:r>
              <a:rPr lang="en-US" dirty="0" smtClean="0"/>
              <a:t> in </a:t>
            </a:r>
            <a:r>
              <a:rPr lang="en-US" dirty="0" err="1" smtClean="0"/>
              <a:t>urmatoarele</a:t>
            </a:r>
            <a:r>
              <a:rPr lang="en-US" dirty="0" smtClean="0"/>
              <a:t> 20 de minute la </a:t>
            </a:r>
            <a:r>
              <a:rPr lang="en-US" dirty="0" err="1" smtClean="0"/>
              <a:t>perspectivaafectariivasculare</a:t>
            </a:r>
            <a:r>
              <a:rPr lang="en-US" dirty="0" smtClean="0"/>
              <a:t> la </a:t>
            </a:r>
            <a:r>
              <a:rPr lang="en-US" dirty="0" err="1" smtClean="0"/>
              <a:t>pacientanoastrahipertensiva</a:t>
            </a:r>
            <a:r>
              <a:rPr lang="en-US" dirty="0" smtClean="0"/>
              <a:t>.</a:t>
            </a:r>
          </a:p>
          <a:p>
            <a:endParaRPr lang="en-US" dirty="0" smtClean="0"/>
          </a:p>
          <a:p>
            <a:r>
              <a:rPr lang="en-US" dirty="0" err="1" smtClean="0"/>
              <a:t>Ceposibilitati</a:t>
            </a:r>
            <a:r>
              <a:rPr lang="en-US" b="1" dirty="0" smtClean="0"/>
              <a:t>practice </a:t>
            </a:r>
            <a:r>
              <a:rPr lang="en-US" dirty="0" err="1" smtClean="0"/>
              <a:t>avem</a:t>
            </a:r>
            <a:r>
              <a:rPr lang="en-US" dirty="0" smtClean="0"/>
              <a:t> de </a:t>
            </a:r>
            <a:r>
              <a:rPr lang="en-US" dirty="0" err="1" smtClean="0"/>
              <a:t>evaluare</a:t>
            </a:r>
            <a:r>
              <a:rPr lang="en-US" dirty="0" smtClean="0"/>
              <a:t> a </a:t>
            </a:r>
            <a:r>
              <a:rPr lang="en-US" dirty="0" err="1" smtClean="0"/>
              <a:t>functieivasculare</a:t>
            </a:r>
            <a:r>
              <a:rPr lang="en-US" dirty="0" smtClean="0"/>
              <a:t> la </a:t>
            </a:r>
            <a:r>
              <a:rPr lang="en-US" dirty="0" err="1" smtClean="0"/>
              <a:t>aceastapacienta</a:t>
            </a:r>
            <a:r>
              <a:rPr lang="en-US" dirty="0" smtClean="0"/>
              <a:t>?</a:t>
            </a:r>
          </a:p>
          <a:p>
            <a:endParaRPr lang="en-US" dirty="0" smtClean="0"/>
          </a:p>
          <a:p>
            <a:r>
              <a:rPr lang="en-US" dirty="0" smtClean="0"/>
              <a:t>4 </a:t>
            </a:r>
            <a:r>
              <a:rPr lang="en-US" dirty="0" err="1" smtClean="0"/>
              <a:t>tipuri</a:t>
            </a:r>
            <a:r>
              <a:rPr lang="en-US" dirty="0" smtClean="0"/>
              <a:t> de </a:t>
            </a:r>
            <a:r>
              <a:rPr lang="en-US" dirty="0" err="1" smtClean="0"/>
              <a:t>investigatii</a:t>
            </a:r>
            <a:r>
              <a:rPr lang="en-US" b="1" dirty="0" err="1" smtClean="0"/>
              <a:t>putemsiesterecomandat</a:t>
            </a:r>
            <a:r>
              <a:rPr lang="en-US" dirty="0" err="1" smtClean="0"/>
              <a:t>safacem</a:t>
            </a:r>
            <a:r>
              <a:rPr lang="en-US" dirty="0" smtClean="0"/>
              <a:t> pt ea: </a:t>
            </a:r>
            <a:r>
              <a:rPr lang="en-US" b="1" dirty="0" smtClean="0"/>
              <a:t>2 </a:t>
            </a:r>
            <a:r>
              <a:rPr lang="en-US" b="1" dirty="0" err="1" smtClean="0"/>
              <a:t>masuratori</a:t>
            </a:r>
            <a:r>
              <a:rPr lang="en-US" b="1" dirty="0" smtClean="0"/>
              <a:t> simple </a:t>
            </a:r>
            <a:r>
              <a:rPr lang="en-US" dirty="0" err="1" smtClean="0"/>
              <a:t>pentruevalaureaaterosclerozeisubclinice</a:t>
            </a:r>
            <a:r>
              <a:rPr lang="en-US" dirty="0" smtClean="0"/>
              <a:t> (IMT </a:t>
            </a:r>
            <a:r>
              <a:rPr lang="en-US" dirty="0" err="1" smtClean="0"/>
              <a:t>si</a:t>
            </a:r>
            <a:r>
              <a:rPr lang="en-US" dirty="0" smtClean="0"/>
              <a:t> ABI) </a:t>
            </a:r>
            <a:r>
              <a:rPr lang="en-US" dirty="0" err="1" smtClean="0"/>
              <a:t>si</a:t>
            </a:r>
            <a:r>
              <a:rPr lang="en-US" b="1" dirty="0" smtClean="0"/>
              <a:t>2 </a:t>
            </a:r>
            <a:r>
              <a:rPr lang="en-US" b="1" dirty="0" err="1" smtClean="0"/>
              <a:t>tipuri</a:t>
            </a:r>
            <a:r>
              <a:rPr lang="en-US" b="1" dirty="0" smtClean="0"/>
              <a:t> de </a:t>
            </a:r>
            <a:r>
              <a:rPr lang="en-US" b="1" dirty="0" err="1" smtClean="0"/>
              <a:t>determinarimaicomplexe</a:t>
            </a:r>
            <a:r>
              <a:rPr lang="en-US" dirty="0" smtClean="0"/>
              <a:t>, cu </a:t>
            </a:r>
            <a:r>
              <a:rPr lang="en-US" dirty="0" err="1" smtClean="0"/>
              <a:t>scopulevaluariidisfunctieiarteriale</a:t>
            </a:r>
            <a:r>
              <a:rPr lang="en-US" dirty="0" smtClean="0"/>
              <a:t>, </a:t>
            </a:r>
            <a:r>
              <a:rPr lang="en-US" dirty="0" err="1" smtClean="0"/>
              <a:t>exprimateprindisfunctie</a:t>
            </a:r>
            <a:r>
              <a:rPr lang="en-US" dirty="0" smtClean="0"/>
              <a:t> a </a:t>
            </a:r>
            <a:r>
              <a:rPr lang="en-US" dirty="0" err="1" smtClean="0"/>
              <a:t>endoteliului</a:t>
            </a:r>
            <a:r>
              <a:rPr lang="en-US" dirty="0" smtClean="0"/>
              <a:t> vascular </a:t>
            </a:r>
            <a:r>
              <a:rPr lang="en-US" dirty="0" err="1" smtClean="0"/>
              <a:t>sirigiditatearteriala</a:t>
            </a:r>
            <a:r>
              <a:rPr lang="en-US" dirty="0" smtClean="0"/>
              <a:t>. </a:t>
            </a:r>
          </a:p>
          <a:p>
            <a:pPr marL="268288" indent="-268288">
              <a:spcBef>
                <a:spcPct val="25000"/>
              </a:spcBef>
              <a:spcAft>
                <a:spcPct val="40000"/>
              </a:spcAft>
              <a:buClr>
                <a:schemeClr val="accent1"/>
              </a:buClr>
              <a:buSzPct val="80000"/>
              <a:buFont typeface="Wingdings" pitchFamily="2" charset="2"/>
              <a:buNone/>
              <a:tabLst>
                <a:tab pos="1238250" algn="l"/>
              </a:tabLst>
            </a:pPr>
            <a:endParaRPr lang="en-US" baseline="0" dirty="0" smtClean="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r>
              <a:rPr lang="en-US" b="0" dirty="0" smtClean="0">
                <a:latin typeface="Arial" charset="0"/>
              </a:rPr>
              <a:t>In</a:t>
            </a:r>
            <a:r>
              <a:rPr lang="en-US" b="0" baseline="0" dirty="0" err="1" smtClean="0">
                <a:latin typeface="Arial" charset="0"/>
              </a:rPr>
              <a:t>practica</a:t>
            </a:r>
            <a:r>
              <a:rPr lang="en-US" b="0" baseline="0" dirty="0" smtClean="0">
                <a:latin typeface="Arial" charset="0"/>
              </a:rPr>
              <a:t>, </a:t>
            </a:r>
            <a:r>
              <a:rPr lang="en-US" b="0" baseline="0" dirty="0" err="1" smtClean="0">
                <a:latin typeface="Arial" charset="0"/>
              </a:rPr>
              <a:t>fcendot</a:t>
            </a:r>
            <a:r>
              <a:rPr lang="en-US" b="0" baseline="0" dirty="0" smtClean="0">
                <a:latin typeface="Arial" charset="0"/>
              </a:rPr>
              <a:t> se </a:t>
            </a:r>
            <a:r>
              <a:rPr lang="en-US" b="0" baseline="0" dirty="0" err="1" smtClean="0">
                <a:latin typeface="Arial" charset="0"/>
              </a:rPr>
              <a:t>eval</a:t>
            </a:r>
            <a:r>
              <a:rPr lang="en-US" dirty="0" err="1" smtClean="0">
                <a:latin typeface="Arial" charset="0"/>
              </a:rPr>
              <a:t>prindetdilatatiei</a:t>
            </a:r>
            <a:r>
              <a:rPr lang="en-US" dirty="0" smtClean="0">
                <a:latin typeface="Arial" charset="0"/>
              </a:rPr>
              <a:t> mediate de flux la </a:t>
            </a:r>
            <a:r>
              <a:rPr lang="en-US" dirty="0" err="1" smtClean="0">
                <a:latin typeface="Arial" charset="0"/>
              </a:rPr>
              <a:t>nivelulartereibrahialedrepte</a:t>
            </a:r>
            <a:r>
              <a:rPr lang="en-US" dirty="0" smtClean="0">
                <a:latin typeface="Arial" charset="0"/>
              </a:rPr>
              <a:t>, </a:t>
            </a:r>
            <a:r>
              <a:rPr lang="en-US" dirty="0" err="1" smtClean="0">
                <a:latin typeface="Arial" charset="0"/>
              </a:rPr>
              <a:t>masurandvariatiaprocentuala</a:t>
            </a:r>
            <a:r>
              <a:rPr lang="en-US" dirty="0" smtClean="0">
                <a:latin typeface="Arial" charset="0"/>
              </a:rPr>
              <a:t> a </a:t>
            </a:r>
            <a:r>
              <a:rPr lang="en-US" dirty="0" err="1" smtClean="0">
                <a:latin typeface="Arial" charset="0"/>
              </a:rPr>
              <a:t>diametrului</a:t>
            </a:r>
            <a:r>
              <a:rPr lang="en-US" dirty="0" smtClean="0">
                <a:latin typeface="Arial" charset="0"/>
              </a:rPr>
              <a:t> arterial </a:t>
            </a:r>
            <a:r>
              <a:rPr lang="en-US" dirty="0" err="1" smtClean="0">
                <a:latin typeface="Arial" charset="0"/>
              </a:rPr>
              <a:t>dupa</a:t>
            </a:r>
            <a:r>
              <a:rPr lang="en-US" dirty="0" smtClean="0">
                <a:latin typeface="Arial" charset="0"/>
              </a:rPr>
              <a:t> 5 minute de </a:t>
            </a:r>
            <a:r>
              <a:rPr lang="en-US" dirty="0" err="1" smtClean="0">
                <a:latin typeface="Arial" charset="0"/>
              </a:rPr>
              <a:t>ischemieindusa</a:t>
            </a:r>
            <a:r>
              <a:rPr lang="en-US" dirty="0" smtClean="0">
                <a:latin typeface="Arial" charset="0"/>
              </a:rPr>
              <a:t> de  </a:t>
            </a:r>
            <a:r>
              <a:rPr lang="en-US" dirty="0" err="1" smtClean="0">
                <a:latin typeface="Arial" charset="0"/>
              </a:rPr>
              <a:t>umflareamanseteitensiometrului</a:t>
            </a:r>
            <a:r>
              <a:rPr lang="en-US" dirty="0" smtClean="0">
                <a:latin typeface="Arial" charset="0"/>
              </a:rPr>
              <a:t> la </a:t>
            </a:r>
            <a:r>
              <a:rPr lang="en-US" dirty="0" err="1" smtClean="0">
                <a:latin typeface="Arial" charset="0"/>
              </a:rPr>
              <a:t>nivelulantebratului</a:t>
            </a:r>
            <a:r>
              <a:rPr lang="en-US" dirty="0" smtClean="0">
                <a:latin typeface="Arial" charset="0"/>
              </a:rP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marL="268288" indent="-268288">
              <a:spcBef>
                <a:spcPct val="25000"/>
              </a:spcBef>
              <a:spcAft>
                <a:spcPct val="40000"/>
              </a:spcAft>
              <a:buClr>
                <a:schemeClr val="accent1"/>
              </a:buClr>
              <a:buSzPct val="80000"/>
              <a:buFont typeface="Wingdings" pitchFamily="2" charset="2"/>
              <a:buNone/>
              <a:tabLst>
                <a:tab pos="1238250" algn="l"/>
              </a:tabLst>
            </a:pPr>
            <a:endParaRPr lang="en-US" baseline="0" dirty="0" smtClean="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1405037" y="1000284"/>
            <a:ext cx="4070147" cy="3429793"/>
          </a:xfrm>
          <a:prstGeom prst="rect">
            <a:avLst/>
          </a:prstGeom>
          <a:solidFill>
            <a:srgbClr val="FFFFFF"/>
          </a:solidFill>
          <a:ln w="9525">
            <a:solidFill>
              <a:srgbClr val="000000"/>
            </a:solidFill>
            <a:miter lim="800000"/>
            <a:headEnd/>
            <a:tailEnd/>
          </a:ln>
        </p:spPr>
        <p:txBody>
          <a:bodyPr wrap="none" lIns="86579" tIns="43290" rIns="86579" bIns="43290" anchor="ctr"/>
          <a:lstStyle/>
          <a:p>
            <a:endParaRPr lang="ro-RO"/>
          </a:p>
        </p:txBody>
      </p:sp>
      <p:sp>
        <p:nvSpPr>
          <p:cNvPr id="41987" name="Text Box 2"/>
          <p:cNvSpPr>
            <a:spLocks noGrp="1" noChangeArrowheads="1"/>
          </p:cNvSpPr>
          <p:nvPr>
            <p:ph type="body"/>
          </p:nvPr>
        </p:nvSpPr>
        <p:spPr bwMode="auto">
          <a:xfrm>
            <a:off x="1049796" y="4761768"/>
            <a:ext cx="4787001" cy="3804900"/>
          </a:xfrm>
          <a:noFill/>
        </p:spPr>
        <p:txBody>
          <a:bodyPr wrap="square" lIns="0" tIns="0" rIns="0" bIns="0" numCol="1" anchor="t" anchorCtr="0" compatLnSpc="1">
            <a:prstTxWarp prst="textNoShape">
              <a:avLst/>
            </a:prstTxWarp>
          </a:bodyPr>
          <a:lstStyle/>
          <a:p>
            <a:pPr marL="80399" indent="-80399" eaLnBrk="1">
              <a:lnSpc>
                <a:spcPct val="93000"/>
              </a:lnSpc>
              <a:spcBef>
                <a:spcPct val="0"/>
              </a:spcBef>
              <a:buSzPct val="45000"/>
              <a:tabLst>
                <a:tab pos="685064" algn="l"/>
                <a:tab pos="1370126" algn="l"/>
                <a:tab pos="2055190" algn="l"/>
                <a:tab pos="2740253" algn="l"/>
                <a:tab pos="3426991" algn="l"/>
                <a:tab pos="4112055" algn="l"/>
                <a:tab pos="4797118" algn="l"/>
              </a:tabLst>
            </a:pPr>
            <a:r>
              <a:rPr lang="en-GB" dirty="0" smtClean="0">
                <a:latin typeface="Arial" charset="0"/>
                <a:ea typeface="msgothic"/>
                <a:cs typeface="msgothic"/>
              </a:rPr>
              <a:t>Diagram illustrating mechanism that clinical studies of assessing endothelial function are based on.</a:t>
            </a:r>
          </a:p>
          <a:p>
            <a:pPr marL="80399" indent="-80399" eaLnBrk="1">
              <a:lnSpc>
                <a:spcPct val="93000"/>
              </a:lnSpc>
              <a:spcBef>
                <a:spcPct val="0"/>
              </a:spcBef>
              <a:buSzPct val="45000"/>
              <a:tabLst>
                <a:tab pos="685064" algn="l"/>
                <a:tab pos="1370126" algn="l"/>
                <a:tab pos="2055190" algn="l"/>
                <a:tab pos="2740253" algn="l"/>
                <a:tab pos="3426991" algn="l"/>
                <a:tab pos="4112055" algn="l"/>
                <a:tab pos="4797118" algn="l"/>
              </a:tabLst>
            </a:pPr>
            <a:r>
              <a:rPr lang="en-GB" dirty="0" smtClean="0">
                <a:latin typeface="Arial" charset="0"/>
                <a:ea typeface="msgothic"/>
                <a:cs typeface="msgothic"/>
              </a:rPr>
              <a:t>Assessment of endothelial function is based on principle of conversion of amino acid </a:t>
            </a:r>
            <a:r>
              <a:rPr lang="en-GB" dirty="0" err="1" smtClean="0">
                <a:latin typeface="Arial" charset="0"/>
                <a:ea typeface="msgothic"/>
                <a:cs typeface="msgothic"/>
              </a:rPr>
              <a:t>l-arginine</a:t>
            </a:r>
            <a:r>
              <a:rPr lang="en-GB" dirty="0" smtClean="0">
                <a:latin typeface="Arial" charset="0"/>
                <a:ea typeface="msgothic"/>
                <a:cs typeface="msgothic"/>
              </a:rPr>
              <a:t> to NO by enzyme NO </a:t>
            </a:r>
            <a:r>
              <a:rPr lang="en-GB" dirty="0" err="1" smtClean="0">
                <a:latin typeface="Arial" charset="0"/>
                <a:ea typeface="msgothic"/>
                <a:cs typeface="msgothic"/>
              </a:rPr>
              <a:t>synthase</a:t>
            </a:r>
            <a:r>
              <a:rPr lang="en-GB" dirty="0" smtClean="0">
                <a:latin typeface="Arial" charset="0"/>
                <a:ea typeface="msgothic"/>
                <a:cs typeface="msgothic"/>
              </a:rPr>
              <a:t>. This process may be receptor-dependent (such as in response to acetylcholine) or via a non–receptor-dependent mechanism (such as shear stress induced by reactive </a:t>
            </a:r>
            <a:r>
              <a:rPr lang="en-GB" dirty="0" err="1" smtClean="0">
                <a:latin typeface="Arial" charset="0"/>
                <a:ea typeface="msgothic"/>
                <a:cs typeface="msgothic"/>
              </a:rPr>
              <a:t>hyperemia</a:t>
            </a:r>
            <a:r>
              <a:rPr lang="en-GB" dirty="0" smtClean="0">
                <a:latin typeface="Arial" charset="0"/>
                <a:ea typeface="msgothic"/>
                <a:cs typeface="msgothic"/>
              </a:rPr>
              <a:t>). NO diffuses to smooth muscle cells and mediates relaxation through </a:t>
            </a:r>
            <a:r>
              <a:rPr lang="en-GB" dirty="0" err="1" smtClean="0">
                <a:latin typeface="Arial" charset="0"/>
                <a:ea typeface="msgothic"/>
                <a:cs typeface="msgothic"/>
              </a:rPr>
              <a:t>cGMP</a:t>
            </a:r>
            <a:r>
              <a:rPr lang="en-GB" dirty="0" smtClean="0">
                <a:latin typeface="Arial" charset="0"/>
                <a:ea typeface="msgothic"/>
                <a:cs typeface="msgothic"/>
              </a:rPr>
              <a:t> mechanism.</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en-US" dirty="0" smtClean="0"/>
              <a:t>Si </a:t>
            </a:r>
            <a:r>
              <a:rPr lang="en-US" dirty="0" err="1" smtClean="0"/>
              <a:t>pentru</a:t>
            </a:r>
            <a:r>
              <a:rPr lang="en-US" dirty="0" smtClean="0"/>
              <a:t> DE </a:t>
            </a:r>
            <a:r>
              <a:rPr lang="en-US" dirty="0" err="1" smtClean="0"/>
              <a:t>avem</a:t>
            </a:r>
            <a:r>
              <a:rPr lang="en-US" dirty="0" smtClean="0"/>
              <a:t> date </a:t>
            </a:r>
            <a:r>
              <a:rPr lang="en-US" dirty="0" err="1" smtClean="0"/>
              <a:t>foartenoi</a:t>
            </a:r>
            <a:r>
              <a:rPr lang="en-US" dirty="0" smtClean="0"/>
              <a:t>, </a:t>
            </a:r>
            <a:r>
              <a:rPr lang="en-US" dirty="0" err="1" smtClean="0"/>
              <a:t>acumpublicate</a:t>
            </a:r>
            <a:r>
              <a:rPr lang="en-US" dirty="0" smtClean="0"/>
              <a:t>, </a:t>
            </a:r>
            <a:r>
              <a:rPr lang="en-US" dirty="0" err="1" smtClean="0"/>
              <a:t>dintr</a:t>
            </a:r>
            <a:r>
              <a:rPr lang="en-US" dirty="0" smtClean="0"/>
              <a:t> un </a:t>
            </a:r>
            <a:r>
              <a:rPr lang="en-US" dirty="0" err="1" smtClean="0"/>
              <a:t>studiupemaimult</a:t>
            </a:r>
            <a:r>
              <a:rPr lang="en-US" dirty="0" smtClean="0"/>
              <a:t> de 600 de </a:t>
            </a:r>
            <a:r>
              <a:rPr lang="en-US" dirty="0" err="1" smtClean="0"/>
              <a:t>subiecti</a:t>
            </a:r>
            <a:r>
              <a:rPr lang="en-US" dirty="0" smtClean="0"/>
              <a:t>, care </a:t>
            </a:r>
            <a:r>
              <a:rPr lang="en-US" dirty="0" err="1" smtClean="0"/>
              <a:t>demonstreazaincao</a:t>
            </a:r>
            <a:r>
              <a:rPr lang="en-US" dirty="0" smtClean="0"/>
              <a:t> data ca </a:t>
            </a:r>
            <a:r>
              <a:rPr lang="en-US" dirty="0" err="1" smtClean="0"/>
              <a:t>pacientiifaraboalacardiacacunoscuta</a:t>
            </a:r>
            <a:r>
              <a:rPr lang="en-US" dirty="0" smtClean="0"/>
              <a:t>, </a:t>
            </a:r>
            <a:r>
              <a:rPr lang="en-US" dirty="0" err="1" smtClean="0"/>
              <a:t>dar</a:t>
            </a:r>
            <a:r>
              <a:rPr lang="en-US" dirty="0" smtClean="0"/>
              <a:t> care au </a:t>
            </a:r>
            <a:r>
              <a:rPr lang="en-US" dirty="0" err="1" smtClean="0"/>
              <a:t>disfunctieendoteliala</a:t>
            </a:r>
            <a:r>
              <a:rPr lang="en-US" dirty="0" smtClean="0"/>
              <a:t>, </a:t>
            </a:r>
            <a:r>
              <a:rPr lang="en-US" dirty="0" err="1" smtClean="0"/>
              <a:t>cuantificataprinscaderea</a:t>
            </a:r>
            <a:r>
              <a:rPr lang="en-US" dirty="0" smtClean="0"/>
              <a:t> FMD sub 11%, au un prognostic </a:t>
            </a:r>
            <a:r>
              <a:rPr lang="en-US" dirty="0" err="1" smtClean="0"/>
              <a:t>mai</a:t>
            </a:r>
            <a:r>
              <a:rPr lang="en-US" dirty="0" smtClean="0"/>
              <a:t> prost </a:t>
            </a:r>
            <a:r>
              <a:rPr lang="en-US" dirty="0" err="1" smtClean="0"/>
              <a:t>petermen</a:t>
            </a:r>
            <a:r>
              <a:rPr lang="en-US" dirty="0" smtClean="0"/>
              <a:t> lung, </a:t>
            </a:r>
            <a:r>
              <a:rPr lang="en-US" dirty="0" err="1" smtClean="0"/>
              <a:t>manifestatprindeces</a:t>
            </a:r>
            <a:r>
              <a:rPr lang="en-US" dirty="0" smtClean="0"/>
              <a:t>, IM nonfatal, </a:t>
            </a:r>
            <a:r>
              <a:rPr lang="en-US" dirty="0" err="1" smtClean="0"/>
              <a:t>spitalizare</a:t>
            </a:r>
            <a:r>
              <a:rPr lang="en-US" dirty="0" smtClean="0"/>
              <a:t> pt IC/AP, AVC, CABG </a:t>
            </a:r>
            <a:r>
              <a:rPr lang="en-US" dirty="0" err="1" smtClean="0"/>
              <a:t>sau</a:t>
            </a:r>
            <a:r>
              <a:rPr lang="en-US" dirty="0" smtClean="0"/>
              <a:t> PCI.		</a:t>
            </a:r>
          </a:p>
          <a:p>
            <a:endParaRPr lang="en-US" dirty="0" smtClean="0"/>
          </a:p>
          <a:p>
            <a:endParaRPr lang="en-US" dirty="0" smtClean="0"/>
          </a:p>
          <a:p>
            <a:r>
              <a:rPr lang="en-US" dirty="0" smtClean="0"/>
              <a:t>618 </a:t>
            </a:r>
            <a:r>
              <a:rPr lang="en-US" dirty="0" err="1" smtClean="0"/>
              <a:t>subiecti</a:t>
            </a:r>
            <a:endParaRPr lang="en-US" dirty="0" smtClean="0"/>
          </a:p>
          <a:p>
            <a:r>
              <a:rPr lang="en-US" dirty="0" smtClean="0"/>
              <a:t>A Kaplan-Meier survival curve showing survival until the first composite adverse CV end point (cardiac mortality, nonfatal myocardial infarction, hospitalization for heart failure or angina pectoris, stroke, coronary artery bypass grafting, and </a:t>
            </a:r>
            <a:r>
              <a:rPr lang="en-US" dirty="0" err="1" smtClean="0"/>
              <a:t>percutaneous</a:t>
            </a:r>
            <a:r>
              <a:rPr lang="en-US" dirty="0" smtClean="0"/>
              <a:t> coronary interventions) in subjects with FMD above </a:t>
            </a:r>
            <a:r>
              <a:rPr lang="en-US" i="1" dirty="0" smtClean="0"/>
              <a:t>(dashed line)</a:t>
            </a:r>
            <a:r>
              <a:rPr lang="en-US" dirty="0" smtClean="0"/>
              <a:t> and below </a:t>
            </a:r>
            <a:r>
              <a:rPr lang="en-US" i="1" dirty="0" smtClean="0"/>
              <a:t>(solid line)</a:t>
            </a:r>
            <a:r>
              <a:rPr lang="en-US" dirty="0" smtClean="0"/>
              <a:t> the median value of 11.3%, after controlling for traditional risk factors (age, gender, lipoproteins, diabetes, hypertension, and BMI). Patients with FMD below the median had lower survival rate compared with those with FMD above the median (</a:t>
            </a:r>
            <a:r>
              <a:rPr lang="en-US" dirty="0" err="1" smtClean="0"/>
              <a:t>p</a:t>
            </a:r>
            <a:r>
              <a:rPr lang="en-US" dirty="0" smtClean="0"/>
              <a:t>&lt;0.001)</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en-US" dirty="0" err="1" smtClean="0"/>
              <a:t>Farasarenuntam</a:t>
            </a:r>
            <a:r>
              <a:rPr lang="en-US" dirty="0" smtClean="0"/>
              <a:t> la a </a:t>
            </a:r>
            <a:r>
              <a:rPr lang="en-US" dirty="0" err="1" smtClean="0"/>
              <a:t>privipacientul</a:t>
            </a:r>
            <a:r>
              <a:rPr lang="en-US" dirty="0" smtClean="0"/>
              <a:t> ca un </a:t>
            </a:r>
            <a:r>
              <a:rPr lang="en-US" dirty="0" err="1" smtClean="0"/>
              <a:t>intreg</a:t>
            </a:r>
            <a:r>
              <a:rPr lang="en-US" dirty="0" smtClean="0"/>
              <a:t> in </a:t>
            </a:r>
            <a:r>
              <a:rPr lang="en-US" dirty="0" err="1" smtClean="0"/>
              <a:t>practica</a:t>
            </a:r>
            <a:r>
              <a:rPr lang="en-US" dirty="0" smtClean="0"/>
              <a:t> de </a:t>
            </a:r>
            <a:r>
              <a:rPr lang="en-US" dirty="0" err="1" smtClean="0"/>
              <a:t>zi</a:t>
            </a:r>
            <a:r>
              <a:rPr lang="en-US" dirty="0" smtClean="0"/>
              <a:t> cu </a:t>
            </a:r>
            <a:r>
              <a:rPr lang="en-US" dirty="0" err="1" smtClean="0"/>
              <a:t>zi</a:t>
            </a:r>
            <a:r>
              <a:rPr lang="en-US" dirty="0" smtClean="0"/>
              <a:t>, ne </a:t>
            </a:r>
            <a:r>
              <a:rPr lang="en-US" dirty="0" err="1" smtClean="0"/>
              <a:t>vomrestrange</a:t>
            </a:r>
            <a:r>
              <a:rPr lang="en-US" dirty="0" smtClean="0"/>
              <a:t> in </a:t>
            </a:r>
            <a:r>
              <a:rPr lang="en-US" dirty="0" err="1" smtClean="0"/>
              <a:t>urmatoarele</a:t>
            </a:r>
            <a:r>
              <a:rPr lang="en-US" dirty="0" smtClean="0"/>
              <a:t> 20 de minute la </a:t>
            </a:r>
            <a:r>
              <a:rPr lang="en-US" dirty="0" err="1" smtClean="0"/>
              <a:t>perspectivaafectariivasculare</a:t>
            </a:r>
            <a:r>
              <a:rPr lang="en-US" dirty="0" smtClean="0"/>
              <a:t> la </a:t>
            </a:r>
            <a:r>
              <a:rPr lang="en-US" dirty="0" err="1" smtClean="0"/>
              <a:t>pacientanoastrahipertensiva</a:t>
            </a:r>
            <a:r>
              <a:rPr lang="en-US" dirty="0" smtClean="0"/>
              <a:t>.</a:t>
            </a:r>
          </a:p>
          <a:p>
            <a:endParaRPr lang="en-US" dirty="0" smtClean="0"/>
          </a:p>
          <a:p>
            <a:r>
              <a:rPr lang="en-US" dirty="0" err="1" smtClean="0"/>
              <a:t>Ceposibilitati</a:t>
            </a:r>
            <a:r>
              <a:rPr lang="en-US" b="1" dirty="0" smtClean="0"/>
              <a:t>practice </a:t>
            </a:r>
            <a:r>
              <a:rPr lang="en-US" dirty="0" err="1" smtClean="0"/>
              <a:t>avem</a:t>
            </a:r>
            <a:r>
              <a:rPr lang="en-US" dirty="0" smtClean="0"/>
              <a:t> de </a:t>
            </a:r>
            <a:r>
              <a:rPr lang="en-US" dirty="0" err="1" smtClean="0"/>
              <a:t>evaluare</a:t>
            </a:r>
            <a:r>
              <a:rPr lang="en-US" dirty="0" smtClean="0"/>
              <a:t> a </a:t>
            </a:r>
            <a:r>
              <a:rPr lang="en-US" dirty="0" err="1" smtClean="0"/>
              <a:t>functieivasculare</a:t>
            </a:r>
            <a:r>
              <a:rPr lang="en-US" dirty="0" smtClean="0"/>
              <a:t> la </a:t>
            </a:r>
            <a:r>
              <a:rPr lang="en-US" dirty="0" err="1" smtClean="0"/>
              <a:t>aceastapacienta</a:t>
            </a:r>
            <a:r>
              <a:rPr lang="en-US" dirty="0" smtClean="0"/>
              <a:t>?</a:t>
            </a:r>
          </a:p>
          <a:p>
            <a:endParaRPr lang="en-US" dirty="0" smtClean="0"/>
          </a:p>
          <a:p>
            <a:r>
              <a:rPr lang="en-US" dirty="0" smtClean="0"/>
              <a:t>4 </a:t>
            </a:r>
            <a:r>
              <a:rPr lang="en-US" dirty="0" err="1" smtClean="0"/>
              <a:t>tipuri</a:t>
            </a:r>
            <a:r>
              <a:rPr lang="en-US" dirty="0" smtClean="0"/>
              <a:t> de </a:t>
            </a:r>
            <a:r>
              <a:rPr lang="en-US" dirty="0" err="1" smtClean="0"/>
              <a:t>investigatii</a:t>
            </a:r>
            <a:r>
              <a:rPr lang="en-US" b="1" dirty="0" err="1" smtClean="0"/>
              <a:t>putemsiesterecomandat</a:t>
            </a:r>
            <a:r>
              <a:rPr lang="en-US" dirty="0" err="1" smtClean="0"/>
              <a:t>safacem</a:t>
            </a:r>
            <a:r>
              <a:rPr lang="en-US" dirty="0" smtClean="0"/>
              <a:t> pt ea: </a:t>
            </a:r>
            <a:r>
              <a:rPr lang="en-US" b="1" dirty="0" smtClean="0"/>
              <a:t>2 </a:t>
            </a:r>
            <a:r>
              <a:rPr lang="en-US" b="1" dirty="0" err="1" smtClean="0"/>
              <a:t>masuratori</a:t>
            </a:r>
            <a:r>
              <a:rPr lang="en-US" b="1" dirty="0" smtClean="0"/>
              <a:t> simple </a:t>
            </a:r>
            <a:r>
              <a:rPr lang="en-US" dirty="0" err="1" smtClean="0"/>
              <a:t>pentruevalaureaaterosclerozeisubclinice</a:t>
            </a:r>
            <a:r>
              <a:rPr lang="en-US" dirty="0" smtClean="0"/>
              <a:t> (IMT </a:t>
            </a:r>
            <a:r>
              <a:rPr lang="en-US" dirty="0" err="1" smtClean="0"/>
              <a:t>si</a:t>
            </a:r>
            <a:r>
              <a:rPr lang="en-US" dirty="0" smtClean="0"/>
              <a:t> ABI) </a:t>
            </a:r>
            <a:r>
              <a:rPr lang="en-US" dirty="0" err="1" smtClean="0"/>
              <a:t>si</a:t>
            </a:r>
            <a:r>
              <a:rPr lang="en-US" b="1" dirty="0" smtClean="0"/>
              <a:t>2 </a:t>
            </a:r>
            <a:r>
              <a:rPr lang="en-US" b="1" dirty="0" err="1" smtClean="0"/>
              <a:t>tipuri</a:t>
            </a:r>
            <a:r>
              <a:rPr lang="en-US" b="1" dirty="0" smtClean="0"/>
              <a:t> de </a:t>
            </a:r>
            <a:r>
              <a:rPr lang="en-US" b="1" dirty="0" err="1" smtClean="0"/>
              <a:t>determinarimaicomplexe</a:t>
            </a:r>
            <a:r>
              <a:rPr lang="en-US" dirty="0" smtClean="0"/>
              <a:t>, cu </a:t>
            </a:r>
            <a:r>
              <a:rPr lang="en-US" dirty="0" err="1" smtClean="0"/>
              <a:t>scopulevaluariidisfunctieiarteriale</a:t>
            </a:r>
            <a:r>
              <a:rPr lang="en-US" dirty="0" smtClean="0"/>
              <a:t>, </a:t>
            </a:r>
            <a:r>
              <a:rPr lang="en-US" dirty="0" err="1" smtClean="0"/>
              <a:t>exprimateprindisfunctie</a:t>
            </a:r>
            <a:r>
              <a:rPr lang="en-US" dirty="0" smtClean="0"/>
              <a:t> a </a:t>
            </a:r>
            <a:r>
              <a:rPr lang="en-US" dirty="0" err="1" smtClean="0"/>
              <a:t>endoteliului</a:t>
            </a:r>
            <a:r>
              <a:rPr lang="en-US" dirty="0" smtClean="0"/>
              <a:t> vascular </a:t>
            </a:r>
            <a:r>
              <a:rPr lang="en-US" dirty="0" err="1" smtClean="0"/>
              <a:t>sirigiditatearteriala</a:t>
            </a:r>
            <a:r>
              <a:rPr lang="en-US" dirty="0" smtClean="0"/>
              <a:t>. </a:t>
            </a:r>
          </a:p>
          <a:p>
            <a:pPr marL="268288" indent="-268288">
              <a:spcBef>
                <a:spcPct val="25000"/>
              </a:spcBef>
              <a:spcAft>
                <a:spcPct val="40000"/>
              </a:spcAft>
              <a:buClr>
                <a:schemeClr val="accent1"/>
              </a:buClr>
              <a:buSzPct val="80000"/>
              <a:buFont typeface="Wingdings" pitchFamily="2" charset="2"/>
              <a:buNone/>
              <a:tabLst>
                <a:tab pos="1238250" algn="l"/>
              </a:tabLst>
            </a:pPr>
            <a:endParaRPr lang="en-US" baseline="0" dirty="0" smtClean="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r>
              <a:rPr lang="en-US" b="1" dirty="0" err="1" smtClean="0">
                <a:latin typeface="Arial" charset="0"/>
              </a:rPr>
              <a:t>Functiaarteriala</a:t>
            </a:r>
            <a:r>
              <a:rPr lang="en-US" dirty="0" smtClean="0">
                <a:latin typeface="Arial" charset="0"/>
              </a:rPr>
              <a:t>am </a:t>
            </a:r>
            <a:r>
              <a:rPr lang="en-US" dirty="0" err="1" smtClean="0">
                <a:latin typeface="Arial" charset="0"/>
              </a:rPr>
              <a:t>evaluatoprindetparametrilor</a:t>
            </a:r>
            <a:r>
              <a:rPr lang="en-US" dirty="0" smtClean="0">
                <a:latin typeface="Arial" charset="0"/>
              </a:rPr>
              <a:t> de </a:t>
            </a:r>
            <a:r>
              <a:rPr lang="en-US" dirty="0" err="1" smtClean="0">
                <a:latin typeface="Arial" charset="0"/>
              </a:rPr>
              <a:t>rigiditatearteriala</a:t>
            </a:r>
            <a:r>
              <a:rPr lang="en-US" dirty="0" smtClean="0">
                <a:latin typeface="Arial" charset="0"/>
              </a:rPr>
              <a:t> la </a:t>
            </a:r>
            <a:r>
              <a:rPr lang="en-US" dirty="0" err="1" smtClean="0">
                <a:latin typeface="Arial" charset="0"/>
              </a:rPr>
              <a:t>nivelul</a:t>
            </a:r>
            <a:r>
              <a:rPr lang="en-US" dirty="0" smtClean="0">
                <a:latin typeface="Arial" charset="0"/>
              </a:rPr>
              <a:t> ACC </a:t>
            </a:r>
            <a:r>
              <a:rPr lang="en-US" dirty="0" err="1" smtClean="0">
                <a:latin typeface="Arial" charset="0"/>
              </a:rPr>
              <a:t>drepte</a:t>
            </a:r>
            <a:r>
              <a:rPr lang="en-US" dirty="0" smtClean="0">
                <a:latin typeface="Arial" charset="0"/>
              </a:rPr>
              <a:t>, cum </a:t>
            </a:r>
            <a:r>
              <a:rPr lang="en-US" dirty="0" err="1" smtClean="0">
                <a:latin typeface="Arial" charset="0"/>
              </a:rPr>
              <a:t>arfiindexul</a:t>
            </a:r>
            <a:r>
              <a:rPr lang="en-US" dirty="0" smtClean="0">
                <a:latin typeface="Arial" charset="0"/>
              </a:rPr>
              <a:t> beta, </a:t>
            </a:r>
            <a:r>
              <a:rPr lang="en-US" dirty="0" err="1" smtClean="0">
                <a:latin typeface="Arial" charset="0"/>
              </a:rPr>
              <a:t>modulul</a:t>
            </a:r>
            <a:r>
              <a:rPr lang="en-US" dirty="0" smtClean="0">
                <a:latin typeface="Arial" charset="0"/>
              </a:rPr>
              <a:t> elastic al </a:t>
            </a:r>
            <a:r>
              <a:rPr lang="en-US" dirty="0" err="1" smtClean="0">
                <a:latin typeface="Arial" charset="0"/>
              </a:rPr>
              <a:t>lui</a:t>
            </a:r>
            <a:r>
              <a:rPr lang="en-US" dirty="0" smtClean="0">
                <a:latin typeface="Arial" charset="0"/>
              </a:rPr>
              <a:t> Y </a:t>
            </a:r>
            <a:r>
              <a:rPr lang="en-US" dirty="0" err="1" smtClean="0">
                <a:latin typeface="Arial" charset="0"/>
              </a:rPr>
              <a:t>sauindicele</a:t>
            </a:r>
            <a:r>
              <a:rPr lang="en-US" dirty="0" smtClean="0">
                <a:latin typeface="Arial" charset="0"/>
              </a:rPr>
              <a:t> de </a:t>
            </a:r>
            <a:r>
              <a:rPr lang="en-US" dirty="0" err="1" smtClean="0">
                <a:latin typeface="Arial" charset="0"/>
              </a:rPr>
              <a:t>augmentare</a:t>
            </a:r>
            <a:r>
              <a:rPr lang="en-US" dirty="0" smtClean="0">
                <a:latin typeface="Arial" charset="0"/>
              </a:rPr>
              <a:t>, </a:t>
            </a:r>
            <a:r>
              <a:rPr lang="en-US" dirty="0" err="1" smtClean="0">
                <a:latin typeface="Arial" charset="0"/>
              </a:rPr>
              <a:t>precumsideterminareavitezeiundeipulsuluiprinmetodaComplior</a:t>
            </a:r>
            <a:r>
              <a:rPr lang="en-US" dirty="0" smtClean="0">
                <a:latin typeface="Arial" charset="0"/>
              </a:rPr>
              <a:t>. </a:t>
            </a:r>
            <a:r>
              <a:rPr lang="en-US" dirty="0" err="1" smtClean="0">
                <a:latin typeface="Arial" charset="0"/>
              </a:rPr>
              <a:t>Aceasta</a:t>
            </a:r>
            <a:r>
              <a:rPr lang="en-US" dirty="0" smtClean="0">
                <a:latin typeface="Arial" charset="0"/>
              </a:rPr>
              <a:t> se </a:t>
            </a:r>
            <a:r>
              <a:rPr lang="en-US" dirty="0" err="1" smtClean="0">
                <a:latin typeface="Arial" charset="0"/>
              </a:rPr>
              <a:t>bazeazapecalcularea</a:t>
            </a:r>
            <a:r>
              <a:rPr lang="en-US" dirty="0" smtClean="0">
                <a:latin typeface="Arial" charset="0"/>
              </a:rPr>
              <a:t> automata de </a:t>
            </a:r>
            <a:r>
              <a:rPr lang="en-US" dirty="0" err="1" smtClean="0">
                <a:latin typeface="Arial" charset="0"/>
              </a:rPr>
              <a:t>catreaparat</a:t>
            </a:r>
            <a:r>
              <a:rPr lang="en-US" dirty="0" smtClean="0">
                <a:latin typeface="Arial" charset="0"/>
              </a:rPr>
              <a:t> a </a:t>
            </a:r>
            <a:r>
              <a:rPr lang="en-US" dirty="0" err="1" smtClean="0">
                <a:latin typeface="Arial" charset="0"/>
              </a:rPr>
              <a:t>vitezeiundei</a:t>
            </a:r>
            <a:r>
              <a:rPr lang="en-US" dirty="0" smtClean="0">
                <a:latin typeface="Arial" charset="0"/>
              </a:rPr>
              <a:t> de </a:t>
            </a:r>
            <a:r>
              <a:rPr lang="en-US" dirty="0" err="1" smtClean="0">
                <a:latin typeface="Arial" charset="0"/>
              </a:rPr>
              <a:t>pulsintre</a:t>
            </a:r>
            <a:r>
              <a:rPr lang="en-US" dirty="0" smtClean="0">
                <a:latin typeface="Arial" charset="0"/>
              </a:rPr>
              <a:t> 2 </a:t>
            </a:r>
            <a:r>
              <a:rPr lang="en-US" dirty="0" err="1" smtClean="0">
                <a:latin typeface="Arial" charset="0"/>
              </a:rPr>
              <a:t>nivele</a:t>
            </a:r>
            <a:r>
              <a:rPr lang="en-US" dirty="0" smtClean="0">
                <a:latin typeface="Arial" charset="0"/>
              </a:rPr>
              <a:t>, </a:t>
            </a:r>
            <a:r>
              <a:rPr lang="en-US" dirty="0" err="1" smtClean="0">
                <a:latin typeface="Arial" charset="0"/>
              </a:rPr>
              <a:t>carotidiansifemural</a:t>
            </a:r>
            <a:r>
              <a:rPr lang="en-US" dirty="0" smtClean="0">
                <a:latin typeface="Arial" charset="0"/>
              </a:rPr>
              <a:t>, </a:t>
            </a:r>
            <a:r>
              <a:rPr lang="en-US" dirty="0" err="1" smtClean="0">
                <a:latin typeface="Arial" charset="0"/>
              </a:rPr>
              <a:t>cunoscanddistantadintreacestea</a:t>
            </a:r>
            <a:r>
              <a:rPr lang="en-US" dirty="0" smtClean="0">
                <a:latin typeface="Arial" charset="0"/>
              </a:rPr>
              <a:t>, </a:t>
            </a:r>
            <a:r>
              <a:rPr lang="en-US" dirty="0" err="1" smtClean="0">
                <a:latin typeface="Arial" charset="0"/>
              </a:rPr>
              <a:t>masurata</a:t>
            </a:r>
            <a:r>
              <a:rPr lang="en-US" dirty="0" smtClean="0">
                <a:latin typeface="Arial" charset="0"/>
              </a:rPr>
              <a:t> de </a:t>
            </a:r>
            <a:r>
              <a:rPr lang="en-US" dirty="0" err="1" smtClean="0">
                <a:latin typeface="Arial" charset="0"/>
              </a:rPr>
              <a:t>noi</a:t>
            </a:r>
            <a:r>
              <a:rPr lang="en-US" dirty="0" smtClean="0">
                <a:latin typeface="Arial" charset="0"/>
              </a:rPr>
              <a:t> cu un cm.</a:t>
            </a:r>
          </a:p>
          <a:p>
            <a:pPr eaLnBrk="1" hangingPunct="1"/>
            <a:endParaRPr lang="en-US" dirty="0" smtClean="0">
              <a:latin typeface="Arial" charset="0"/>
            </a:endParaRPr>
          </a:p>
          <a:p>
            <a:pPr eaLnBrk="1" hangingPunct="1"/>
            <a:r>
              <a:rPr lang="en-US" dirty="0" err="1" smtClean="0">
                <a:latin typeface="Arial" charset="0"/>
              </a:rPr>
              <a:t>Desi</a:t>
            </a:r>
            <a:r>
              <a:rPr lang="en-US" dirty="0" smtClean="0">
                <a:latin typeface="Arial" charset="0"/>
              </a:rPr>
              <a:t> initial </a:t>
            </a:r>
            <a:r>
              <a:rPr lang="en-US" dirty="0" err="1" smtClean="0">
                <a:latin typeface="Arial" charset="0"/>
              </a:rPr>
              <a:t>ghidurile</a:t>
            </a:r>
            <a:r>
              <a:rPr lang="en-US" dirty="0" smtClean="0">
                <a:latin typeface="Arial" charset="0"/>
              </a:rPr>
              <a:t> din 2007 au </a:t>
            </a:r>
            <a:r>
              <a:rPr lang="en-US" dirty="0" err="1" smtClean="0">
                <a:latin typeface="Arial" charset="0"/>
              </a:rPr>
              <a:t>considerat</a:t>
            </a:r>
            <a:r>
              <a:rPr lang="en-US" dirty="0" smtClean="0">
                <a:latin typeface="Arial" charset="0"/>
              </a:rPr>
              <a:t> PWV de 12 </a:t>
            </a:r>
            <a:r>
              <a:rPr lang="en-US" dirty="0" err="1" smtClean="0">
                <a:latin typeface="Arial" charset="0"/>
              </a:rPr>
              <a:t>m/s</a:t>
            </a:r>
            <a:r>
              <a:rPr lang="en-US" dirty="0" smtClean="0">
                <a:latin typeface="Arial" charset="0"/>
              </a:rPr>
              <a:t> ca </a:t>
            </a:r>
            <a:r>
              <a:rPr lang="en-US" dirty="0" err="1" smtClean="0">
                <a:latin typeface="Arial" charset="0"/>
              </a:rPr>
              <a:t>fiindlimita</a:t>
            </a:r>
            <a:r>
              <a:rPr lang="en-US" dirty="0" smtClean="0">
                <a:latin typeface="Arial" charset="0"/>
              </a:rPr>
              <a:t> de la care se </a:t>
            </a:r>
            <a:r>
              <a:rPr lang="en-US" dirty="0" err="1" smtClean="0">
                <a:latin typeface="Arial" charset="0"/>
              </a:rPr>
              <a:t>poatevorbi</a:t>
            </a:r>
            <a:r>
              <a:rPr lang="en-US" dirty="0" smtClean="0">
                <a:latin typeface="Arial" charset="0"/>
              </a:rPr>
              <a:t> de </a:t>
            </a:r>
            <a:r>
              <a:rPr lang="en-US" dirty="0" err="1" smtClean="0">
                <a:latin typeface="Arial" charset="0"/>
              </a:rPr>
              <a:t>rigiditatearteriala</a:t>
            </a:r>
            <a:r>
              <a:rPr lang="en-US" dirty="0" smtClean="0">
                <a:latin typeface="Arial" charset="0"/>
              </a:rPr>
              <a:t>, un expert consensus din 2012 a </a:t>
            </a:r>
            <a:r>
              <a:rPr lang="en-US" dirty="0" err="1" smtClean="0">
                <a:latin typeface="Arial" charset="0"/>
              </a:rPr>
              <a:t>recalculataceastavaloare</a:t>
            </a:r>
            <a:r>
              <a:rPr lang="en-US" dirty="0" smtClean="0">
                <a:latin typeface="Arial" charset="0"/>
              </a:rPr>
              <a:t>, </a:t>
            </a:r>
            <a:r>
              <a:rPr lang="en-US" dirty="0" err="1" smtClean="0">
                <a:latin typeface="Arial" charset="0"/>
              </a:rPr>
              <a:t>tinand</a:t>
            </a:r>
            <a:r>
              <a:rPr lang="en-US" dirty="0" smtClean="0">
                <a:latin typeface="Arial" charset="0"/>
              </a:rPr>
              <a:t> cont ca </a:t>
            </a:r>
            <a:r>
              <a:rPr lang="en-US" dirty="0" err="1" smtClean="0">
                <a:latin typeface="Arial" charset="0"/>
              </a:rPr>
              <a:t>distantareala</a:t>
            </a:r>
            <a:r>
              <a:rPr lang="en-US" dirty="0" smtClean="0">
                <a:latin typeface="Arial" charset="0"/>
              </a:rPr>
              <a:t>, </a:t>
            </a:r>
            <a:r>
              <a:rPr lang="en-US" dirty="0" err="1" smtClean="0">
                <a:latin typeface="Arial" charset="0"/>
              </a:rPr>
              <a:t>anatomica</a:t>
            </a:r>
            <a:r>
              <a:rPr lang="en-US" dirty="0" smtClean="0">
                <a:latin typeface="Arial" charset="0"/>
              </a:rPr>
              <a:t>, </a:t>
            </a:r>
            <a:r>
              <a:rPr lang="en-US" dirty="0" err="1" smtClean="0">
                <a:latin typeface="Arial" charset="0"/>
              </a:rPr>
              <a:t>carotidofemuralape</a:t>
            </a:r>
            <a:r>
              <a:rPr lang="en-US" dirty="0" smtClean="0">
                <a:latin typeface="Arial" charset="0"/>
              </a:rPr>
              <a:t> care </a:t>
            </a:r>
            <a:r>
              <a:rPr lang="en-US" dirty="0" err="1" smtClean="0">
                <a:latin typeface="Arial" charset="0"/>
              </a:rPr>
              <a:t>otraverseazaunde</a:t>
            </a:r>
            <a:r>
              <a:rPr lang="en-US" dirty="0" smtClean="0">
                <a:latin typeface="Arial" charset="0"/>
              </a:rPr>
              <a:t> de </a:t>
            </a:r>
            <a:r>
              <a:rPr lang="en-US" dirty="0" err="1" smtClean="0">
                <a:latin typeface="Arial" charset="0"/>
              </a:rPr>
              <a:t>pulseste</a:t>
            </a:r>
            <a:r>
              <a:rPr lang="en-US" dirty="0" smtClean="0">
                <a:latin typeface="Arial" charset="0"/>
              </a:rPr>
              <a:t> cu 20% </a:t>
            </a:r>
            <a:r>
              <a:rPr lang="en-US" dirty="0" err="1" smtClean="0">
                <a:latin typeface="Arial" charset="0"/>
              </a:rPr>
              <a:t>mai</a:t>
            </a:r>
            <a:r>
              <a:rPr lang="en-US" dirty="0" smtClean="0">
                <a:latin typeface="Arial" charset="0"/>
              </a:rPr>
              <a:t> mica </a:t>
            </a:r>
            <a:r>
              <a:rPr lang="en-US" dirty="0" err="1" smtClean="0">
                <a:latin typeface="Arial" charset="0"/>
              </a:rPr>
              <a:t>decatceaestimata</a:t>
            </a:r>
            <a:r>
              <a:rPr lang="en-US" dirty="0" smtClean="0">
                <a:latin typeface="Arial" charset="0"/>
              </a:rPr>
              <a:t>.</a:t>
            </a:r>
            <a:endParaRPr lang="ro-RO" dirty="0"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r>
              <a:rPr lang="en-US" b="1" dirty="0" err="1" smtClean="0">
                <a:latin typeface="Arial" charset="0"/>
              </a:rPr>
              <a:t>Functiaarteriala</a:t>
            </a:r>
            <a:r>
              <a:rPr lang="en-US" dirty="0" smtClean="0">
                <a:latin typeface="Arial" charset="0"/>
              </a:rPr>
              <a:t>am </a:t>
            </a:r>
            <a:r>
              <a:rPr lang="en-US" dirty="0" err="1" smtClean="0">
                <a:latin typeface="Arial" charset="0"/>
              </a:rPr>
              <a:t>evaluatoprindetparametrilor</a:t>
            </a:r>
            <a:r>
              <a:rPr lang="en-US" dirty="0" smtClean="0">
                <a:latin typeface="Arial" charset="0"/>
              </a:rPr>
              <a:t> de </a:t>
            </a:r>
            <a:r>
              <a:rPr lang="en-US" dirty="0" err="1" smtClean="0">
                <a:latin typeface="Arial" charset="0"/>
              </a:rPr>
              <a:t>rigiditatearteriala</a:t>
            </a:r>
            <a:r>
              <a:rPr lang="en-US" dirty="0" smtClean="0">
                <a:latin typeface="Arial" charset="0"/>
              </a:rPr>
              <a:t> la </a:t>
            </a:r>
            <a:r>
              <a:rPr lang="en-US" dirty="0" err="1" smtClean="0">
                <a:latin typeface="Arial" charset="0"/>
              </a:rPr>
              <a:t>nivelul</a:t>
            </a:r>
            <a:r>
              <a:rPr lang="en-US" dirty="0" smtClean="0">
                <a:latin typeface="Arial" charset="0"/>
              </a:rPr>
              <a:t> ACC </a:t>
            </a:r>
            <a:r>
              <a:rPr lang="en-US" dirty="0" err="1" smtClean="0">
                <a:latin typeface="Arial" charset="0"/>
              </a:rPr>
              <a:t>drepte</a:t>
            </a:r>
            <a:r>
              <a:rPr lang="en-US" dirty="0" smtClean="0">
                <a:latin typeface="Arial" charset="0"/>
              </a:rPr>
              <a:t>, cum </a:t>
            </a:r>
            <a:r>
              <a:rPr lang="en-US" dirty="0" err="1" smtClean="0">
                <a:latin typeface="Arial" charset="0"/>
              </a:rPr>
              <a:t>arfiindexul</a:t>
            </a:r>
            <a:r>
              <a:rPr lang="en-US" dirty="0" smtClean="0">
                <a:latin typeface="Arial" charset="0"/>
              </a:rPr>
              <a:t> beta, </a:t>
            </a:r>
            <a:r>
              <a:rPr lang="en-US" dirty="0" err="1" smtClean="0">
                <a:latin typeface="Arial" charset="0"/>
              </a:rPr>
              <a:t>modulul</a:t>
            </a:r>
            <a:r>
              <a:rPr lang="en-US" dirty="0" smtClean="0">
                <a:latin typeface="Arial" charset="0"/>
              </a:rPr>
              <a:t> elastic al </a:t>
            </a:r>
            <a:r>
              <a:rPr lang="en-US" dirty="0" err="1" smtClean="0">
                <a:latin typeface="Arial" charset="0"/>
              </a:rPr>
              <a:t>lui</a:t>
            </a:r>
            <a:r>
              <a:rPr lang="en-US" dirty="0" smtClean="0">
                <a:latin typeface="Arial" charset="0"/>
              </a:rPr>
              <a:t> Y </a:t>
            </a:r>
            <a:r>
              <a:rPr lang="en-US" dirty="0" err="1" smtClean="0">
                <a:latin typeface="Arial" charset="0"/>
              </a:rPr>
              <a:t>sauindicele</a:t>
            </a:r>
            <a:r>
              <a:rPr lang="en-US" dirty="0" smtClean="0">
                <a:latin typeface="Arial" charset="0"/>
              </a:rPr>
              <a:t> de </a:t>
            </a:r>
            <a:r>
              <a:rPr lang="en-US" dirty="0" err="1" smtClean="0">
                <a:latin typeface="Arial" charset="0"/>
              </a:rPr>
              <a:t>augmentare</a:t>
            </a:r>
            <a:r>
              <a:rPr lang="en-US" dirty="0" smtClean="0">
                <a:latin typeface="Arial" charset="0"/>
              </a:rPr>
              <a:t>, </a:t>
            </a:r>
            <a:r>
              <a:rPr lang="en-US" dirty="0" err="1" smtClean="0">
                <a:latin typeface="Arial" charset="0"/>
              </a:rPr>
              <a:t>precumsideterminareavitezeiundeipulsuluiprinmetodaComplior</a:t>
            </a:r>
            <a:r>
              <a:rPr lang="en-US" dirty="0" smtClean="0">
                <a:latin typeface="Arial" charset="0"/>
              </a:rPr>
              <a:t>. </a:t>
            </a:r>
            <a:r>
              <a:rPr lang="en-US" dirty="0" err="1" smtClean="0">
                <a:latin typeface="Arial" charset="0"/>
              </a:rPr>
              <a:t>Aceasta</a:t>
            </a:r>
            <a:r>
              <a:rPr lang="en-US" dirty="0" smtClean="0">
                <a:latin typeface="Arial" charset="0"/>
              </a:rPr>
              <a:t> se </a:t>
            </a:r>
            <a:r>
              <a:rPr lang="en-US" dirty="0" err="1" smtClean="0">
                <a:latin typeface="Arial" charset="0"/>
              </a:rPr>
              <a:t>bazeazapecalcularea</a:t>
            </a:r>
            <a:r>
              <a:rPr lang="en-US" dirty="0" smtClean="0">
                <a:latin typeface="Arial" charset="0"/>
              </a:rPr>
              <a:t> automata de </a:t>
            </a:r>
            <a:r>
              <a:rPr lang="en-US" dirty="0" err="1" smtClean="0">
                <a:latin typeface="Arial" charset="0"/>
              </a:rPr>
              <a:t>catreaparat</a:t>
            </a:r>
            <a:r>
              <a:rPr lang="en-US" dirty="0" smtClean="0">
                <a:latin typeface="Arial" charset="0"/>
              </a:rPr>
              <a:t> a </a:t>
            </a:r>
            <a:r>
              <a:rPr lang="en-US" dirty="0" err="1" smtClean="0">
                <a:latin typeface="Arial" charset="0"/>
              </a:rPr>
              <a:t>vitezeiundei</a:t>
            </a:r>
            <a:r>
              <a:rPr lang="en-US" dirty="0" smtClean="0">
                <a:latin typeface="Arial" charset="0"/>
              </a:rPr>
              <a:t> de </a:t>
            </a:r>
            <a:r>
              <a:rPr lang="en-US" dirty="0" err="1" smtClean="0">
                <a:latin typeface="Arial" charset="0"/>
              </a:rPr>
              <a:t>pulsintre</a:t>
            </a:r>
            <a:r>
              <a:rPr lang="en-US" dirty="0" smtClean="0">
                <a:latin typeface="Arial" charset="0"/>
              </a:rPr>
              <a:t> 2 </a:t>
            </a:r>
            <a:r>
              <a:rPr lang="en-US" dirty="0" err="1" smtClean="0">
                <a:latin typeface="Arial" charset="0"/>
              </a:rPr>
              <a:t>nivele</a:t>
            </a:r>
            <a:r>
              <a:rPr lang="en-US" dirty="0" smtClean="0">
                <a:latin typeface="Arial" charset="0"/>
              </a:rPr>
              <a:t>, </a:t>
            </a:r>
            <a:r>
              <a:rPr lang="en-US" dirty="0" err="1" smtClean="0">
                <a:latin typeface="Arial" charset="0"/>
              </a:rPr>
              <a:t>carotidiansifemural</a:t>
            </a:r>
            <a:r>
              <a:rPr lang="en-US" dirty="0" smtClean="0">
                <a:latin typeface="Arial" charset="0"/>
              </a:rPr>
              <a:t>, </a:t>
            </a:r>
            <a:r>
              <a:rPr lang="en-US" dirty="0" err="1" smtClean="0">
                <a:latin typeface="Arial" charset="0"/>
              </a:rPr>
              <a:t>cunoscanddistantadintreacestea</a:t>
            </a:r>
            <a:r>
              <a:rPr lang="en-US" dirty="0" smtClean="0">
                <a:latin typeface="Arial" charset="0"/>
              </a:rPr>
              <a:t>, </a:t>
            </a:r>
            <a:r>
              <a:rPr lang="en-US" dirty="0" err="1" smtClean="0">
                <a:latin typeface="Arial" charset="0"/>
              </a:rPr>
              <a:t>masurata</a:t>
            </a:r>
            <a:r>
              <a:rPr lang="en-US" dirty="0" smtClean="0">
                <a:latin typeface="Arial" charset="0"/>
              </a:rPr>
              <a:t> de </a:t>
            </a:r>
            <a:r>
              <a:rPr lang="en-US" dirty="0" err="1" smtClean="0">
                <a:latin typeface="Arial" charset="0"/>
              </a:rPr>
              <a:t>noi</a:t>
            </a:r>
            <a:r>
              <a:rPr lang="en-US" dirty="0" smtClean="0">
                <a:latin typeface="Arial" charset="0"/>
              </a:rPr>
              <a:t> cu un cm.</a:t>
            </a:r>
          </a:p>
          <a:p>
            <a:pPr eaLnBrk="1" hangingPunct="1"/>
            <a:endParaRPr lang="en-US" dirty="0" smtClean="0">
              <a:latin typeface="Arial" charset="0"/>
            </a:endParaRPr>
          </a:p>
          <a:p>
            <a:pPr eaLnBrk="1" hangingPunct="1"/>
            <a:r>
              <a:rPr lang="en-US" dirty="0" err="1" smtClean="0">
                <a:latin typeface="Arial" charset="0"/>
              </a:rPr>
              <a:t>Desi</a:t>
            </a:r>
            <a:r>
              <a:rPr lang="en-US" dirty="0" smtClean="0">
                <a:latin typeface="Arial" charset="0"/>
              </a:rPr>
              <a:t> initial </a:t>
            </a:r>
            <a:r>
              <a:rPr lang="en-US" dirty="0" err="1" smtClean="0">
                <a:latin typeface="Arial" charset="0"/>
              </a:rPr>
              <a:t>ghidurile</a:t>
            </a:r>
            <a:r>
              <a:rPr lang="en-US" dirty="0" smtClean="0">
                <a:latin typeface="Arial" charset="0"/>
              </a:rPr>
              <a:t> din 2007 au </a:t>
            </a:r>
            <a:r>
              <a:rPr lang="en-US" dirty="0" err="1" smtClean="0">
                <a:latin typeface="Arial" charset="0"/>
              </a:rPr>
              <a:t>considerat</a:t>
            </a:r>
            <a:r>
              <a:rPr lang="en-US" dirty="0" smtClean="0">
                <a:latin typeface="Arial" charset="0"/>
              </a:rPr>
              <a:t> PWV de 12 </a:t>
            </a:r>
            <a:r>
              <a:rPr lang="en-US" dirty="0" err="1" smtClean="0">
                <a:latin typeface="Arial" charset="0"/>
              </a:rPr>
              <a:t>m/s</a:t>
            </a:r>
            <a:r>
              <a:rPr lang="en-US" dirty="0" smtClean="0">
                <a:latin typeface="Arial" charset="0"/>
              </a:rPr>
              <a:t> ca </a:t>
            </a:r>
            <a:r>
              <a:rPr lang="en-US" dirty="0" err="1" smtClean="0">
                <a:latin typeface="Arial" charset="0"/>
              </a:rPr>
              <a:t>fiindlimita</a:t>
            </a:r>
            <a:r>
              <a:rPr lang="en-US" dirty="0" smtClean="0">
                <a:latin typeface="Arial" charset="0"/>
              </a:rPr>
              <a:t> de la care se </a:t>
            </a:r>
            <a:r>
              <a:rPr lang="en-US" dirty="0" err="1" smtClean="0">
                <a:latin typeface="Arial" charset="0"/>
              </a:rPr>
              <a:t>poatevorbi</a:t>
            </a:r>
            <a:r>
              <a:rPr lang="en-US" dirty="0" smtClean="0">
                <a:latin typeface="Arial" charset="0"/>
              </a:rPr>
              <a:t> de </a:t>
            </a:r>
            <a:r>
              <a:rPr lang="en-US" dirty="0" err="1" smtClean="0">
                <a:latin typeface="Arial" charset="0"/>
              </a:rPr>
              <a:t>rigiditatearteriala</a:t>
            </a:r>
            <a:r>
              <a:rPr lang="en-US" dirty="0" smtClean="0">
                <a:latin typeface="Arial" charset="0"/>
              </a:rPr>
              <a:t>, un expert consensus din 2012 a </a:t>
            </a:r>
            <a:r>
              <a:rPr lang="en-US" dirty="0" err="1" smtClean="0">
                <a:latin typeface="Arial" charset="0"/>
              </a:rPr>
              <a:t>recalculataceastavaloare</a:t>
            </a:r>
            <a:r>
              <a:rPr lang="en-US" dirty="0" smtClean="0">
                <a:latin typeface="Arial" charset="0"/>
              </a:rPr>
              <a:t>, </a:t>
            </a:r>
            <a:r>
              <a:rPr lang="en-US" dirty="0" err="1" smtClean="0">
                <a:latin typeface="Arial" charset="0"/>
              </a:rPr>
              <a:t>tinand</a:t>
            </a:r>
            <a:r>
              <a:rPr lang="en-US" dirty="0" smtClean="0">
                <a:latin typeface="Arial" charset="0"/>
              </a:rPr>
              <a:t> cont ca </a:t>
            </a:r>
            <a:r>
              <a:rPr lang="en-US" dirty="0" err="1" smtClean="0">
                <a:latin typeface="Arial" charset="0"/>
              </a:rPr>
              <a:t>distantareala</a:t>
            </a:r>
            <a:r>
              <a:rPr lang="en-US" dirty="0" smtClean="0">
                <a:latin typeface="Arial" charset="0"/>
              </a:rPr>
              <a:t>, </a:t>
            </a:r>
            <a:r>
              <a:rPr lang="en-US" dirty="0" err="1" smtClean="0">
                <a:latin typeface="Arial" charset="0"/>
              </a:rPr>
              <a:t>anatomica</a:t>
            </a:r>
            <a:r>
              <a:rPr lang="en-US" dirty="0" smtClean="0">
                <a:latin typeface="Arial" charset="0"/>
              </a:rPr>
              <a:t>, </a:t>
            </a:r>
            <a:r>
              <a:rPr lang="en-US" dirty="0" err="1" smtClean="0">
                <a:latin typeface="Arial" charset="0"/>
              </a:rPr>
              <a:t>carotidofemuralape</a:t>
            </a:r>
            <a:r>
              <a:rPr lang="en-US" dirty="0" smtClean="0">
                <a:latin typeface="Arial" charset="0"/>
              </a:rPr>
              <a:t> care </a:t>
            </a:r>
            <a:r>
              <a:rPr lang="en-US" dirty="0" err="1" smtClean="0">
                <a:latin typeface="Arial" charset="0"/>
              </a:rPr>
              <a:t>otraverseazaunde</a:t>
            </a:r>
            <a:r>
              <a:rPr lang="en-US" dirty="0" smtClean="0">
                <a:latin typeface="Arial" charset="0"/>
              </a:rPr>
              <a:t> de </a:t>
            </a:r>
            <a:r>
              <a:rPr lang="en-US" dirty="0" err="1" smtClean="0">
                <a:latin typeface="Arial" charset="0"/>
              </a:rPr>
              <a:t>pulseste</a:t>
            </a:r>
            <a:r>
              <a:rPr lang="en-US" dirty="0" smtClean="0">
                <a:latin typeface="Arial" charset="0"/>
              </a:rPr>
              <a:t> cu 20% </a:t>
            </a:r>
            <a:r>
              <a:rPr lang="en-US" dirty="0" err="1" smtClean="0">
                <a:latin typeface="Arial" charset="0"/>
              </a:rPr>
              <a:t>mai</a:t>
            </a:r>
            <a:r>
              <a:rPr lang="en-US" dirty="0" smtClean="0">
                <a:latin typeface="Arial" charset="0"/>
              </a:rPr>
              <a:t> mica </a:t>
            </a:r>
            <a:r>
              <a:rPr lang="en-US" dirty="0" err="1" smtClean="0">
                <a:latin typeface="Arial" charset="0"/>
              </a:rPr>
              <a:t>decatceaestimata</a:t>
            </a:r>
            <a:r>
              <a:rPr lang="en-US" dirty="0" smtClean="0">
                <a:latin typeface="Arial" charset="0"/>
              </a:rPr>
              <a:t>.</a:t>
            </a:r>
            <a:endParaRPr lang="ro-RO" dirty="0"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Cedoveziavem</a:t>
            </a:r>
            <a:r>
              <a:rPr lang="en-US" dirty="0" smtClean="0"/>
              <a:t> de data </a:t>
            </a:r>
            <a:r>
              <a:rPr lang="en-US" dirty="0" err="1" smtClean="0"/>
              <a:t>aceastapentruvaloareaprognostica</a:t>
            </a:r>
            <a:r>
              <a:rPr lang="en-US" dirty="0" smtClean="0"/>
              <a:t> a </a:t>
            </a:r>
            <a:r>
              <a:rPr lang="en-US" dirty="0" err="1" smtClean="0"/>
              <a:t>parametrilor</a:t>
            </a:r>
            <a:r>
              <a:rPr lang="en-US" dirty="0" smtClean="0"/>
              <a:t> de </a:t>
            </a:r>
            <a:r>
              <a:rPr lang="en-US" dirty="0" err="1" smtClean="0"/>
              <a:t>rigiditatearteriala</a:t>
            </a:r>
            <a:r>
              <a:rPr lang="en-US" dirty="0" smtClean="0"/>
              <a:t>? F </a:t>
            </a:r>
            <a:r>
              <a:rPr lang="en-US" dirty="0" err="1" smtClean="0"/>
              <a:t>multe</a:t>
            </a:r>
            <a:r>
              <a:rPr lang="en-US" dirty="0" smtClean="0"/>
              <a:t>, </a:t>
            </a:r>
            <a:r>
              <a:rPr lang="en-US" dirty="0" err="1" smtClean="0"/>
              <a:t>dintre</a:t>
            </a:r>
            <a:r>
              <a:rPr lang="en-US" dirty="0" smtClean="0"/>
              <a:t> care </a:t>
            </a:r>
            <a:r>
              <a:rPr lang="en-US" dirty="0" err="1" smtClean="0"/>
              <a:t>osa</a:t>
            </a:r>
            <a:r>
              <a:rPr lang="en-US" dirty="0" smtClean="0"/>
              <a:t> ma </a:t>
            </a:r>
            <a:r>
              <a:rPr lang="en-US" dirty="0" err="1" smtClean="0"/>
              <a:t>oprescastazidoar</a:t>
            </a:r>
            <a:r>
              <a:rPr lang="en-US" dirty="0" smtClean="0"/>
              <a:t> la </a:t>
            </a:r>
            <a:r>
              <a:rPr lang="en-US" dirty="0" err="1" smtClean="0"/>
              <a:t>celemairecente</a:t>
            </a:r>
            <a:r>
              <a:rPr lang="en-US" dirty="0" smtClean="0"/>
              <a:t>, </a:t>
            </a:r>
            <a:r>
              <a:rPr lang="en-US" dirty="0" err="1" smtClean="0"/>
              <a:t>publicate</a:t>
            </a:r>
            <a:r>
              <a:rPr lang="en-US" dirty="0" smtClean="0"/>
              <a:t> in JACC </a:t>
            </a:r>
            <a:r>
              <a:rPr lang="en-US" dirty="0" err="1" smtClean="0"/>
              <a:t>anulacesta</a:t>
            </a:r>
            <a:r>
              <a:rPr lang="en-US" dirty="0" smtClean="0"/>
              <a:t>. </a:t>
            </a:r>
            <a:r>
              <a:rPr lang="en-US" dirty="0" err="1" smtClean="0"/>
              <a:t>Suntrezultatedintr</a:t>
            </a:r>
            <a:r>
              <a:rPr lang="en-US" dirty="0" smtClean="0"/>
              <a:t> un </a:t>
            </a:r>
            <a:r>
              <a:rPr lang="en-US" dirty="0" err="1" smtClean="0"/>
              <a:t>studiumai</a:t>
            </a:r>
            <a:r>
              <a:rPr lang="en-US" dirty="0" smtClean="0"/>
              <a:t> mare, care a </a:t>
            </a:r>
            <a:r>
              <a:rPr lang="en-US" dirty="0" err="1" smtClean="0"/>
              <a:t>urmaritsubiectidintr</a:t>
            </a:r>
            <a:r>
              <a:rPr lang="en-US" dirty="0" smtClean="0"/>
              <a:t> un </a:t>
            </a:r>
            <a:r>
              <a:rPr lang="en-US" dirty="0" err="1" smtClean="0"/>
              <a:t>orasel</a:t>
            </a:r>
            <a:r>
              <a:rPr lang="en-US" dirty="0" smtClean="0"/>
              <a:t> din </a:t>
            </a:r>
            <a:r>
              <a:rPr lang="en-US" dirty="0" err="1" smtClean="0"/>
              <a:t>Olanda</a:t>
            </a:r>
            <a:r>
              <a:rPr lang="en-US" dirty="0" smtClean="0"/>
              <a:t>, Hoorn, …………..</a:t>
            </a:r>
          </a:p>
          <a:p>
            <a:r>
              <a:rPr lang="en-US" dirty="0" smtClean="0"/>
              <a:t>Au </a:t>
            </a:r>
            <a:r>
              <a:rPr lang="en-US" dirty="0" err="1" smtClean="0"/>
              <a:t>fostevaluatiparametrii</a:t>
            </a:r>
            <a:r>
              <a:rPr lang="en-US" dirty="0" smtClean="0"/>
              <a:t> de </a:t>
            </a:r>
            <a:r>
              <a:rPr lang="en-US" dirty="0" err="1" smtClean="0"/>
              <a:t>rigiditatearteriala</a:t>
            </a:r>
            <a:r>
              <a:rPr lang="en-US" dirty="0" smtClean="0"/>
              <a:t> la </a:t>
            </a:r>
            <a:r>
              <a:rPr lang="en-US" dirty="0" err="1" smtClean="0"/>
              <a:t>nivelcarotidofemuralsis</a:t>
            </a:r>
            <a:r>
              <a:rPr lang="en-US" dirty="0" smtClean="0"/>
              <a:t> a </a:t>
            </a:r>
            <a:r>
              <a:rPr lang="en-US" dirty="0" err="1" smtClean="0"/>
              <a:t>demasociereaacestoraatat</a:t>
            </a:r>
            <a:r>
              <a:rPr lang="en-US" dirty="0" smtClean="0"/>
              <a:t> cu </a:t>
            </a:r>
            <a:r>
              <a:rPr lang="en-US" dirty="0" err="1" smtClean="0"/>
              <a:t>ev</a:t>
            </a:r>
            <a:r>
              <a:rPr lang="en-US" dirty="0" smtClean="0"/>
              <a:t> CV, cat </a:t>
            </a:r>
            <a:r>
              <a:rPr lang="en-US" dirty="0" err="1" smtClean="0"/>
              <a:t>si</a:t>
            </a:r>
            <a:r>
              <a:rPr lang="en-US" dirty="0" smtClean="0"/>
              <a:t> cu </a:t>
            </a:r>
            <a:r>
              <a:rPr lang="en-US" dirty="0" err="1" smtClean="0"/>
              <a:t>mortalitatea</a:t>
            </a:r>
            <a:r>
              <a:rPr lang="en-US" dirty="0" smtClean="0"/>
              <a:t> de </a:t>
            </a:r>
            <a:r>
              <a:rPr lang="en-US" dirty="0" err="1" smtClean="0"/>
              <a:t>cauza</a:t>
            </a:r>
            <a:r>
              <a:rPr lang="en-US" dirty="0" smtClean="0"/>
              <a:t> CV.</a:t>
            </a:r>
          </a:p>
          <a:p>
            <a:endParaRPr lang="en-US" dirty="0" smtClean="0"/>
          </a:p>
          <a:p>
            <a:endParaRPr lang="en-US" dirty="0" smtClean="0"/>
          </a:p>
          <a:p>
            <a:r>
              <a:rPr lang="en-US" dirty="0" smtClean="0"/>
              <a:t>Carotid and femoral stiffness indices are independently associated with incident cardiovascular events and all-cause mortality. The strength of these associations with events may differ per stiffness parameter.</a:t>
            </a:r>
          </a:p>
        </p:txBody>
      </p:sp>
      <p:sp>
        <p:nvSpPr>
          <p:cNvPr id="4" name="Slide Number Placeholder 3"/>
          <p:cNvSpPr>
            <a:spLocks noGrp="1"/>
          </p:cNvSpPr>
          <p:nvPr>
            <p:ph type="sldNum" sz="quarter" idx="10"/>
          </p:nvPr>
        </p:nvSpPr>
        <p:spPr/>
        <p:txBody>
          <a:bodyPr/>
          <a:lstStyle/>
          <a:p>
            <a:fld id="{3F3C44B7-9DD1-694E-8CD4-70D833573A46}" type="slidenum">
              <a:rPr lang="ro-RO" smtClean="0"/>
              <a:pPr/>
              <a:t>25</a:t>
            </a:fld>
            <a:endParaRPr lang="ro-RO"/>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t>
            </a:r>
            <a:r>
              <a:rPr lang="en-US" dirty="0" err="1" smtClean="0"/>
              <a:t>timpulcoclului</a:t>
            </a:r>
            <a:r>
              <a:rPr lang="en-US" dirty="0" smtClean="0"/>
              <a:t> cardiac, </a:t>
            </a:r>
            <a:r>
              <a:rPr lang="en-US" dirty="0" err="1" smtClean="0"/>
              <a:t>undele</a:t>
            </a:r>
            <a:r>
              <a:rPr lang="en-US" dirty="0" smtClean="0"/>
              <a:t> de </a:t>
            </a:r>
            <a:r>
              <a:rPr lang="en-US" dirty="0" err="1" smtClean="0"/>
              <a:t>pulssunt</a:t>
            </a:r>
            <a:r>
              <a:rPr lang="en-US" dirty="0" smtClean="0"/>
              <a:t> generate </a:t>
            </a:r>
            <a:r>
              <a:rPr lang="en-US" dirty="0" err="1" smtClean="0"/>
              <a:t>ritmicsi</a:t>
            </a:r>
            <a:r>
              <a:rPr lang="en-US" dirty="0" smtClean="0"/>
              <a:t> se </a:t>
            </a:r>
            <a:r>
              <a:rPr lang="en-US" dirty="0" err="1" smtClean="0"/>
              <a:t>propagapanainntreflectateinapoicatre</a:t>
            </a:r>
            <a:r>
              <a:rPr lang="en-US" dirty="0" smtClean="0"/>
              <a:t> aorta. </a:t>
            </a:r>
            <a:r>
              <a:rPr lang="en-US" dirty="0" err="1" smtClean="0"/>
              <a:t>Reflectareaundelor</a:t>
            </a:r>
            <a:r>
              <a:rPr lang="en-US" dirty="0" smtClean="0"/>
              <a:t> in </a:t>
            </a:r>
            <a:r>
              <a:rPr lang="en-US" dirty="0" err="1" smtClean="0"/>
              <a:t>periferie</a:t>
            </a:r>
            <a:r>
              <a:rPr lang="en-US" dirty="0" smtClean="0"/>
              <a:t> are loc la </a:t>
            </a:r>
            <a:r>
              <a:rPr lang="en-US" dirty="0" err="1" smtClean="0"/>
              <a:t>nivelulramificatilor</a:t>
            </a:r>
            <a:r>
              <a:rPr lang="en-US" dirty="0" smtClean="0"/>
              <a:t>, </a:t>
            </a:r>
            <a:r>
              <a:rPr lang="en-US" dirty="0" err="1" smtClean="0"/>
              <a:t>acoloundeeschimbaimpedanta</a:t>
            </a:r>
            <a:r>
              <a:rPr lang="en-US" dirty="0" smtClean="0"/>
              <a:t>, </a:t>
            </a:r>
            <a:r>
              <a:rPr lang="en-US" dirty="0" err="1" smtClean="0"/>
              <a:t>siestecuantificata</a:t>
            </a:r>
            <a:r>
              <a:rPr lang="en-US" dirty="0" smtClean="0"/>
              <a:t> de Aix. </a:t>
            </a:r>
          </a:p>
          <a:p>
            <a:r>
              <a:rPr lang="en-US" dirty="0" smtClean="0"/>
              <a:t>In </a:t>
            </a:r>
            <a:r>
              <a:rPr lang="en-US" dirty="0" err="1" smtClean="0"/>
              <a:t>arterelerigide</a:t>
            </a:r>
            <a:r>
              <a:rPr lang="en-US" dirty="0" smtClean="0"/>
              <a:t>, </a:t>
            </a:r>
            <a:r>
              <a:rPr lang="en-US" dirty="0" err="1" smtClean="0"/>
              <a:t>viteza</a:t>
            </a:r>
            <a:r>
              <a:rPr lang="en-US" dirty="0" smtClean="0"/>
              <a:t> de </a:t>
            </a:r>
            <a:r>
              <a:rPr lang="en-US" dirty="0" err="1" smtClean="0"/>
              <a:t>circulatie</a:t>
            </a:r>
            <a:r>
              <a:rPr lang="en-US" dirty="0" smtClean="0"/>
              <a:t> a </a:t>
            </a:r>
            <a:r>
              <a:rPr lang="en-US" dirty="0" err="1" smtClean="0"/>
              <a:t>undeipulsuluiestemai</a:t>
            </a:r>
            <a:r>
              <a:rPr lang="en-US" dirty="0" smtClean="0"/>
              <a:t> mare. </a:t>
            </a:r>
            <a:r>
              <a:rPr lang="en-US" dirty="0" err="1" smtClean="0"/>
              <a:t>Astfel</a:t>
            </a:r>
            <a:r>
              <a:rPr lang="en-US" dirty="0" smtClean="0"/>
              <a:t> ca </a:t>
            </a:r>
            <a:r>
              <a:rPr lang="en-US" dirty="0" err="1" smtClean="0"/>
              <a:t>undadepulsajungemairepede</a:t>
            </a:r>
            <a:r>
              <a:rPr lang="en-US" dirty="0" smtClean="0"/>
              <a:t> in </a:t>
            </a:r>
            <a:r>
              <a:rPr lang="en-US" dirty="0" err="1" smtClean="0"/>
              <a:t>periferie</a:t>
            </a:r>
            <a:r>
              <a:rPr lang="en-US" dirty="0" smtClean="0"/>
              <a:t>, </a:t>
            </a:r>
            <a:r>
              <a:rPr lang="en-US" dirty="0" err="1" smtClean="0"/>
              <a:t>estereflectatamairepedecatreinima</a:t>
            </a:r>
            <a:r>
              <a:rPr lang="en-US" dirty="0" smtClean="0"/>
              <a:t>, la care </a:t>
            </a:r>
            <a:r>
              <a:rPr lang="en-US" dirty="0" err="1" smtClean="0"/>
              <a:t>ajungeinainte</a:t>
            </a:r>
            <a:r>
              <a:rPr lang="en-US" dirty="0" smtClean="0"/>
              <a:t> a </a:t>
            </a:r>
            <a:r>
              <a:rPr lang="en-US" dirty="0" err="1" smtClean="0"/>
              <a:t>aceastasaterminesistola</a:t>
            </a:r>
            <a:r>
              <a:rPr lang="en-US" dirty="0" smtClean="0"/>
              <a:t>, </a:t>
            </a:r>
            <a:r>
              <a:rPr lang="en-US" dirty="0" err="1" smtClean="0"/>
              <a:t>inainte</a:t>
            </a:r>
            <a:r>
              <a:rPr lang="en-US" dirty="0" smtClean="0"/>
              <a:t> de </a:t>
            </a:r>
            <a:r>
              <a:rPr lang="en-US" dirty="0" err="1" smtClean="0"/>
              <a:t>inchidereavalveloraortice</a:t>
            </a:r>
            <a:r>
              <a:rPr lang="en-US" dirty="0" smtClean="0"/>
              <a:t>, </a:t>
            </a:r>
            <a:r>
              <a:rPr lang="en-US" dirty="0" err="1" smtClean="0"/>
              <a:t>crescandpostsarcina</a:t>
            </a:r>
            <a:r>
              <a:rPr lang="en-US" dirty="0" smtClean="0"/>
              <a:t>.</a:t>
            </a:r>
            <a:endParaRPr lang="ro-RO" dirty="0" smtClean="0"/>
          </a:p>
        </p:txBody>
      </p:sp>
      <p:sp>
        <p:nvSpPr>
          <p:cNvPr id="4" name="Slide Number Placeholder 3"/>
          <p:cNvSpPr>
            <a:spLocks noGrp="1"/>
          </p:cNvSpPr>
          <p:nvPr>
            <p:ph type="sldNum" sz="quarter" idx="10"/>
          </p:nvPr>
        </p:nvSpPr>
        <p:spPr/>
        <p:txBody>
          <a:bodyPr/>
          <a:lstStyle/>
          <a:p>
            <a:fld id="{3F3C44B7-9DD1-694E-8CD4-70D833573A46}" type="slidenum">
              <a:rPr lang="ro-RO" smtClean="0"/>
              <a:pPr/>
              <a:t>26</a:t>
            </a:fld>
            <a:endParaRPr lang="ro-RO"/>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Parametrii</a:t>
            </a:r>
            <a:r>
              <a:rPr lang="en-US" dirty="0" smtClean="0"/>
              <a:t> de </a:t>
            </a:r>
            <a:r>
              <a:rPr lang="en-US" dirty="0" err="1" smtClean="0"/>
              <a:t>functievascularadespre</a:t>
            </a:r>
            <a:r>
              <a:rPr lang="en-US" dirty="0" smtClean="0"/>
              <a:t> care am </a:t>
            </a:r>
            <a:r>
              <a:rPr lang="en-US" dirty="0" err="1" smtClean="0"/>
              <a:t>vbpanaacumsi</a:t>
            </a:r>
            <a:r>
              <a:rPr lang="en-US" dirty="0" smtClean="0"/>
              <a:t> care au </a:t>
            </a:r>
            <a:r>
              <a:rPr lang="en-US" dirty="0" err="1" smtClean="0"/>
              <a:t>avutcorelatiisemnificative</a:t>
            </a:r>
            <a:r>
              <a:rPr lang="en-US" dirty="0" smtClean="0"/>
              <a:t> in </a:t>
            </a:r>
            <a:r>
              <a:rPr lang="en-US" dirty="0" err="1" smtClean="0"/>
              <a:t>trialurileclinice</a:t>
            </a:r>
            <a:r>
              <a:rPr lang="en-US" dirty="0" smtClean="0"/>
              <a:t> au </a:t>
            </a:r>
            <a:r>
              <a:rPr lang="en-US" dirty="0" err="1" smtClean="0"/>
              <a:t>obunareproductibilitate</a:t>
            </a:r>
            <a:r>
              <a:rPr lang="en-US" dirty="0" smtClean="0"/>
              <a:t>, </a:t>
            </a:r>
            <a:r>
              <a:rPr lang="en-US" dirty="0" err="1" smtClean="0"/>
              <a:t>asa</a:t>
            </a:r>
            <a:r>
              <a:rPr lang="en-US" dirty="0" smtClean="0"/>
              <a:t> cum </a:t>
            </a:r>
            <a:r>
              <a:rPr lang="en-US" dirty="0" err="1" smtClean="0"/>
              <a:t>aratasidatelepublicate</a:t>
            </a:r>
            <a:r>
              <a:rPr lang="en-US" dirty="0" smtClean="0"/>
              <a:t> de </a:t>
            </a:r>
            <a:r>
              <a:rPr lang="en-US" dirty="0" err="1" smtClean="0"/>
              <a:t>noianultrecut</a:t>
            </a:r>
            <a:r>
              <a:rPr lang="en-US" dirty="0" smtClean="0"/>
              <a:t>. de </a:t>
            </a:r>
            <a:r>
              <a:rPr lang="en-US" dirty="0" err="1" smtClean="0"/>
              <a:t>variabilitateatat</a:t>
            </a:r>
            <a:r>
              <a:rPr lang="en-US" dirty="0" smtClean="0"/>
              <a:t> inter cat </a:t>
            </a:r>
            <a:r>
              <a:rPr lang="en-US" dirty="0" err="1" smtClean="0"/>
              <a:t>siintraobservator</a:t>
            </a:r>
            <a:r>
              <a:rPr lang="en-US" dirty="0" smtClean="0"/>
              <a:t>. </a:t>
            </a:r>
            <a:r>
              <a:rPr lang="en-US" dirty="0" err="1" smtClean="0"/>
              <a:t>Dintretoti</a:t>
            </a:r>
            <a:r>
              <a:rPr lang="en-US" dirty="0" smtClean="0"/>
              <a:t>, PWV a </a:t>
            </a:r>
            <a:r>
              <a:rPr lang="en-US" dirty="0" err="1" smtClean="0"/>
              <a:t>fostparametrul</a:t>
            </a:r>
            <a:r>
              <a:rPr lang="en-US" dirty="0" smtClean="0"/>
              <a:t> cu </a:t>
            </a:r>
            <a:r>
              <a:rPr lang="en-US" dirty="0" err="1" smtClean="0"/>
              <a:t>ceamaibunareproductibilitate</a:t>
            </a:r>
            <a:r>
              <a:rPr lang="en-US" dirty="0" smtClean="0"/>
              <a:t>.</a:t>
            </a:r>
            <a:endParaRPr lang="ro-RO" dirty="0" smtClean="0"/>
          </a:p>
          <a:p>
            <a:endParaRPr lang="en-US" dirty="0" smtClean="0"/>
          </a:p>
        </p:txBody>
      </p:sp>
      <p:sp>
        <p:nvSpPr>
          <p:cNvPr id="4" name="Slide Number Placeholder 3"/>
          <p:cNvSpPr>
            <a:spLocks noGrp="1"/>
          </p:cNvSpPr>
          <p:nvPr>
            <p:ph type="sldNum" sz="quarter" idx="10"/>
          </p:nvPr>
        </p:nvSpPr>
        <p:spPr/>
        <p:txBody>
          <a:bodyPr/>
          <a:lstStyle/>
          <a:p>
            <a:fld id="{3F3C44B7-9DD1-694E-8CD4-70D833573A46}" type="slidenum">
              <a:rPr lang="ro-RO" smtClean="0"/>
              <a:pPr/>
              <a:t>28</a:t>
            </a:fld>
            <a:endParaRPr lang="ro-RO"/>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ro-RO"/>
          </a:p>
        </p:txBody>
      </p:sp>
      <p:sp>
        <p:nvSpPr>
          <p:cNvPr id="4" name="Slide Number Placeholder 3"/>
          <p:cNvSpPr>
            <a:spLocks noGrp="1"/>
          </p:cNvSpPr>
          <p:nvPr>
            <p:ph type="sldNum" sz="quarter" idx="5"/>
          </p:nvPr>
        </p:nvSpPr>
        <p:spPr/>
        <p:txBody>
          <a:bodyPr/>
          <a:lstStyle/>
          <a:p>
            <a:fld id="{A62BACA9-EE1C-854D-9F8B-CC26A0F60B3E}"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marL="268288" indent="-268288">
              <a:spcBef>
                <a:spcPct val="25000"/>
              </a:spcBef>
              <a:spcAft>
                <a:spcPct val="40000"/>
              </a:spcAft>
              <a:buClr>
                <a:schemeClr val="accent1"/>
              </a:buClr>
              <a:buSzPct val="80000"/>
              <a:buFont typeface="Wingdings" pitchFamily="2" charset="2"/>
              <a:buNone/>
              <a:tabLst>
                <a:tab pos="1238250" algn="l"/>
              </a:tabLst>
            </a:pPr>
            <a:endParaRPr lang="en-US" baseline="0" dirty="0" smtClean="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ro-RO" smtClean="0"/>
          </a:p>
        </p:txBody>
      </p:sp>
      <p:sp>
        <p:nvSpPr>
          <p:cNvPr id="23555" name="Slide Number Placeholder 3"/>
          <p:cNvSpPr>
            <a:spLocks noGrp="1"/>
          </p:cNvSpPr>
          <p:nvPr>
            <p:ph type="sldNum" sz="quarter" idx="5"/>
          </p:nvPr>
        </p:nvSpPr>
        <p:spPr bwMode="auto">
          <a:noFill/>
          <a:ln>
            <a:miter lim="800000"/>
            <a:headEnd/>
            <a:tailEnd/>
          </a:ln>
        </p:spPr>
        <p:txBody>
          <a:bodyPr/>
          <a:lstStyle/>
          <a:p>
            <a:fld id="{45C58EF9-62BC-4315-84F3-532FF9C9FE24}" type="slidenum">
              <a:rPr lang="en-US" smtClean="0">
                <a:latin typeface="Calibri" pitchFamily="34" charset="0"/>
              </a:rPr>
              <a:pPr/>
              <a:t>4</a:t>
            </a:fld>
            <a:endParaRPr 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Under homeostatic conditions, the endothelium maintains normal vascular tone and blood ﬂuidity, and there is little to no expression of pro-inﬂammatory factors.</a:t>
            </a:r>
            <a:endParaRPr lang="ro-RO" smtClean="0"/>
          </a:p>
        </p:txBody>
      </p:sp>
      <p:sp>
        <p:nvSpPr>
          <p:cNvPr id="25603" name="Slide Number Placeholder 3"/>
          <p:cNvSpPr>
            <a:spLocks noGrp="1"/>
          </p:cNvSpPr>
          <p:nvPr>
            <p:ph type="sldNum" sz="quarter" idx="5"/>
          </p:nvPr>
        </p:nvSpPr>
        <p:spPr bwMode="auto">
          <a:noFill/>
          <a:ln>
            <a:miter lim="800000"/>
            <a:headEnd/>
            <a:tailEnd/>
          </a:ln>
        </p:spPr>
        <p:txBody>
          <a:bodyPr/>
          <a:lstStyle/>
          <a:p>
            <a:fld id="{1A4F3852-850F-46B5-890C-0D4FE9109026}" type="slidenum">
              <a:rPr lang="en-US" smtClean="0">
                <a:latin typeface="Calibri" pitchFamily="34" charset="0"/>
              </a:rPr>
              <a:pPr/>
              <a:t>5</a:t>
            </a:fld>
            <a:endParaRPr 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Dr. Ignarro is a pharmacologist who has spent over 40 years as a research scientist. In 1998, he was awarded the Nobel Prize in medicine for his research into NO. NO appears to be a very simple molecule since it is made up of one atom of oxygen and one atom of nitrogen. </a:t>
            </a:r>
          </a:p>
          <a:p>
            <a:r>
              <a:rPr lang="en-US" smtClean="0"/>
              <a:t>NO este sitetizat din arginina, sub actiunea NO sintazei</a:t>
            </a:r>
            <a:endParaRPr lang="ro-RO" smtClean="0"/>
          </a:p>
        </p:txBody>
      </p:sp>
      <p:sp>
        <p:nvSpPr>
          <p:cNvPr id="27651" name="Slide Number Placeholder 3"/>
          <p:cNvSpPr>
            <a:spLocks noGrp="1"/>
          </p:cNvSpPr>
          <p:nvPr>
            <p:ph type="sldNum" sz="quarter" idx="5"/>
          </p:nvPr>
        </p:nvSpPr>
        <p:spPr bwMode="auto">
          <a:noFill/>
          <a:ln>
            <a:miter lim="800000"/>
            <a:headEnd/>
            <a:tailEnd/>
          </a:ln>
        </p:spPr>
        <p:txBody>
          <a:bodyPr/>
          <a:lstStyle/>
          <a:p>
            <a:fld id="{AA6EFC6A-FFDB-424C-8B48-306ECAD849EC}" type="slidenum">
              <a:rPr lang="en-US" smtClean="0">
                <a:latin typeface="Calibri" pitchFamily="34" charset="0"/>
              </a:rPr>
              <a:pPr/>
              <a:t>6</a:t>
            </a:fld>
            <a:endParaRPr 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 este eliberat din endoteliu si difuzeaza in interiorul peretelui vasului, determinand relaxarea muschiului neted vascular ca raspuns la stimuli diversi, cum ar fi bradikinina, acetilcolina, stresul mecanic, schimbarile de temperatura, ischemia. </a:t>
            </a:r>
          </a:p>
          <a:p>
            <a:r>
              <a:rPr lang="en-US" smtClean="0"/>
              <a:t>VD este cel mai important efect al NO, pe langa efectele sale antiproliferative, de reglare a coagularii sau efectele antiinflam si antioxidante</a:t>
            </a:r>
            <a:endParaRPr lang="ro-RO" smtClean="0"/>
          </a:p>
        </p:txBody>
      </p:sp>
      <p:sp>
        <p:nvSpPr>
          <p:cNvPr id="29699" name="Slide Number Placeholder 3"/>
          <p:cNvSpPr>
            <a:spLocks noGrp="1"/>
          </p:cNvSpPr>
          <p:nvPr>
            <p:ph type="sldNum" sz="quarter" idx="5"/>
          </p:nvPr>
        </p:nvSpPr>
        <p:spPr bwMode="auto">
          <a:noFill/>
          <a:ln>
            <a:miter lim="800000"/>
            <a:headEnd/>
            <a:tailEnd/>
          </a:ln>
        </p:spPr>
        <p:txBody>
          <a:bodyPr/>
          <a:lstStyle/>
          <a:p>
            <a:fld id="{EF161B59-2EEE-460F-9F14-1297AA17E7E6}" type="slidenum">
              <a:rPr lang="en-US" smtClean="0">
                <a:latin typeface="Calibri" pitchFamily="34" charset="0"/>
              </a:rPr>
              <a:pPr/>
              <a:t>7</a:t>
            </a:fld>
            <a:endParaRPr 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ro-RO" dirty="0" smtClean="0"/>
          </a:p>
        </p:txBody>
      </p:sp>
      <p:sp>
        <p:nvSpPr>
          <p:cNvPr id="31747" name="Slide Number Placeholder 3"/>
          <p:cNvSpPr>
            <a:spLocks noGrp="1"/>
          </p:cNvSpPr>
          <p:nvPr>
            <p:ph type="sldNum" sz="quarter" idx="5"/>
          </p:nvPr>
        </p:nvSpPr>
        <p:spPr bwMode="auto">
          <a:noFill/>
          <a:ln>
            <a:miter lim="800000"/>
            <a:headEnd/>
            <a:tailEnd/>
          </a:ln>
        </p:spPr>
        <p:txBody>
          <a:bodyPr/>
          <a:lstStyle/>
          <a:p>
            <a:fld id="{4EB1D753-91D0-4C59-8410-4278175BC7AE}" type="slidenum">
              <a:rPr lang="en-US" smtClean="0">
                <a:latin typeface="Calibri" pitchFamily="34" charset="0"/>
              </a:rPr>
              <a:pPr/>
              <a:t>8</a:t>
            </a:fld>
            <a:endParaRPr 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marL="268288" indent="-268288">
              <a:spcBef>
                <a:spcPct val="25000"/>
              </a:spcBef>
              <a:spcAft>
                <a:spcPct val="40000"/>
              </a:spcAft>
              <a:buClr>
                <a:schemeClr val="accent1"/>
              </a:buClr>
              <a:buSzPct val="80000"/>
              <a:buFont typeface="Wingdings" pitchFamily="2" charset="2"/>
              <a:buNone/>
              <a:tabLst>
                <a:tab pos="1238250" algn="l"/>
              </a:tabLst>
            </a:pPr>
            <a:endParaRPr lang="en-US" baseline="0" dirty="0" smtClean="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XARELTO_KO_300_03_00_Background"/>
          <p:cNvPicPr>
            <a:picLocks noChangeAspect="1" noChangeArrowheads="1"/>
          </p:cNvPicPr>
          <p:nvPr userDrawn="1"/>
        </p:nvPicPr>
        <p:blipFill>
          <a:blip r:embed="rId2" cstate="print"/>
          <a:srcRect/>
          <a:stretch>
            <a:fillRect/>
          </a:stretch>
        </p:blipFill>
        <p:spPr bwMode="auto">
          <a:xfrm>
            <a:off x="-1588" y="-1588"/>
            <a:ext cx="9147176" cy="6861176"/>
          </a:xfrm>
          <a:prstGeom prst="rect">
            <a:avLst/>
          </a:prstGeom>
          <a:noFill/>
          <a:ln w="9525">
            <a:noFill/>
            <a:miter lim="800000"/>
            <a:headEnd/>
            <a:tailEnd/>
          </a:ln>
        </p:spPr>
      </p:pic>
      <p:sp>
        <p:nvSpPr>
          <p:cNvPr id="5" name="Line 4"/>
          <p:cNvSpPr>
            <a:spLocks noChangeShapeType="1"/>
          </p:cNvSpPr>
          <p:nvPr/>
        </p:nvSpPr>
        <p:spPr bwMode="auto">
          <a:xfrm>
            <a:off x="612775" y="3422650"/>
            <a:ext cx="8531225" cy="0"/>
          </a:xfrm>
          <a:prstGeom prst="line">
            <a:avLst/>
          </a:prstGeom>
          <a:noFill/>
          <a:ln w="28575">
            <a:solidFill>
              <a:schemeClr val="accent1"/>
            </a:solidFill>
            <a:round/>
            <a:headEnd/>
            <a:tailEnd/>
          </a:ln>
        </p:spPr>
        <p:txBody>
          <a:bodyPr/>
          <a:lstStyle/>
          <a:p>
            <a:pPr eaLnBrk="1" hangingPunct="1">
              <a:spcBef>
                <a:spcPct val="50000"/>
              </a:spcBef>
              <a:defRPr/>
            </a:pPr>
            <a:endParaRPr lang="en-GB" sz="1600" dirty="0">
              <a:solidFill>
                <a:srgbClr val="000000"/>
              </a:solidFill>
              <a:latin typeface="Arial" charset="0"/>
              <a:ea typeface="+mn-ea"/>
              <a:cs typeface="+mn-cs"/>
            </a:endParaRPr>
          </a:p>
        </p:txBody>
      </p:sp>
      <p:pic>
        <p:nvPicPr>
          <p:cNvPr id="6" name="Picture 71" descr="Xarelto_Lockup_SM_LQD_PPT_065mm_smal"/>
          <p:cNvPicPr>
            <a:picLocks noChangeAspect="1" noChangeArrowheads="1"/>
          </p:cNvPicPr>
          <p:nvPr userDrawn="1"/>
        </p:nvPicPr>
        <p:blipFill>
          <a:blip r:embed="rId3" cstate="print"/>
          <a:srcRect/>
          <a:stretch>
            <a:fillRect/>
          </a:stretch>
        </p:blipFill>
        <p:spPr bwMode="auto">
          <a:xfrm>
            <a:off x="6986588" y="6129338"/>
            <a:ext cx="2017712" cy="601662"/>
          </a:xfrm>
          <a:prstGeom prst="rect">
            <a:avLst/>
          </a:prstGeom>
          <a:noFill/>
          <a:ln w="9525">
            <a:noFill/>
            <a:miter lim="800000"/>
            <a:headEnd/>
            <a:tailEnd/>
          </a:ln>
        </p:spPr>
      </p:pic>
      <p:sp>
        <p:nvSpPr>
          <p:cNvPr id="20483" name="Rectangle 3"/>
          <p:cNvSpPr>
            <a:spLocks noGrp="1" noChangeArrowheads="1"/>
          </p:cNvSpPr>
          <p:nvPr>
            <p:ph type="ctrTitle" sz="quarter"/>
          </p:nvPr>
        </p:nvSpPr>
        <p:spPr>
          <a:xfrm>
            <a:off x="611188" y="2328863"/>
            <a:ext cx="8280400" cy="974725"/>
          </a:xfrm>
          <a:ln algn="ctr"/>
        </p:spPr>
        <p:txBody>
          <a:bodyPr/>
          <a:lstStyle>
            <a:lvl1pPr>
              <a:defRPr sz="3200"/>
            </a:lvl1pPr>
          </a:lstStyle>
          <a:p>
            <a:r>
              <a:rPr lang="de-DE"/>
              <a:t>Titelmasterformat durch Klicken bearbeiten</a:t>
            </a:r>
          </a:p>
        </p:txBody>
      </p:sp>
      <p:sp>
        <p:nvSpPr>
          <p:cNvPr id="20485" name="Rectangle 5"/>
          <p:cNvSpPr>
            <a:spLocks noGrp="1" noChangeArrowheads="1"/>
          </p:cNvSpPr>
          <p:nvPr>
            <p:ph type="subTitle" sz="quarter" idx="1"/>
          </p:nvPr>
        </p:nvSpPr>
        <p:spPr>
          <a:xfrm>
            <a:off x="612775" y="3609975"/>
            <a:ext cx="8278813" cy="730250"/>
          </a:xfrm>
          <a:ln algn="ctr"/>
        </p:spPr>
        <p:txBody>
          <a:bodyPr>
            <a:spAutoFit/>
          </a:bodyPr>
          <a:lstStyle>
            <a:lvl1pPr marL="0" indent="0">
              <a:spcBef>
                <a:spcPct val="20000"/>
              </a:spcBef>
              <a:buFont typeface="Wingdings" pitchFamily="2" charset="2"/>
              <a:buNone/>
              <a:defRPr sz="2400"/>
            </a:lvl1pPr>
          </a:lstStyle>
          <a:p>
            <a:r>
              <a:rPr lang="de-DE"/>
              <a:t>Formatvorlage des Untertitelmasters durch Klicken bearbeiten</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528638"/>
            <a:ext cx="2057400" cy="5319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188" y="528638"/>
            <a:ext cx="6019800" cy="5319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lang="en-GB"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GB" smtClean="0"/>
              <a:t>Click to edit Master subtitle style</a:t>
            </a:r>
            <a:endParaRPr lang="en-US"/>
          </a:p>
        </p:txBody>
      </p:sp>
      <p:sp>
        <p:nvSpPr>
          <p:cNvPr id="15" name="Date Placeholder 27"/>
          <p:cNvSpPr>
            <a:spLocks noGrp="1"/>
          </p:cNvSpPr>
          <p:nvPr>
            <p:ph type="dt" sz="half" idx="10"/>
          </p:nvPr>
        </p:nvSpPr>
        <p:spPr/>
        <p:txBody>
          <a:bodyPr/>
          <a:lstStyle>
            <a:lvl1pPr>
              <a:defRPr/>
            </a:lvl1pPr>
          </a:lstStyle>
          <a:p>
            <a:fld id="{800A9D10-7A08-8740-8DEF-D2220B415CD5}" type="datetime1">
              <a:rPr lang="en-US" smtClean="0"/>
              <a:pPr/>
              <a:t>11/10/2016</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p:txBody>
          <a:bodyPr/>
          <a:lstStyle>
            <a:lvl1pPr>
              <a:defRPr/>
            </a:lvl1pPr>
          </a:lstStyle>
          <a:p>
            <a:fld id="{0CA9B7BF-F74F-AB43-B33E-61C372756D45}" type="slidenum">
              <a:rPr lang="en-US" smtClean="0"/>
              <a:pPr/>
              <a:t>‹#›</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13"/>
          <p:cNvSpPr>
            <a:spLocks noGrp="1"/>
          </p:cNvSpPr>
          <p:nvPr>
            <p:ph type="dt" sz="half" idx="10"/>
          </p:nvPr>
        </p:nvSpPr>
        <p:spPr/>
        <p:txBody>
          <a:bodyPr/>
          <a:lstStyle>
            <a:lvl1pPr>
              <a:defRPr/>
            </a:lvl1pPr>
          </a:lstStyle>
          <a:p>
            <a:fld id="{8318555F-17C5-2347-A9F5-9DF6BB3744CC}" type="datetime1">
              <a:rPr lang="en-US" smtClean="0"/>
              <a:pPr/>
              <a:t>11/10/2016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D5A01A25-9E54-3A4B-8213-9538C0AD6878}" type="slidenum">
              <a:rPr lang="en-US" smtClean="0"/>
              <a:pPr/>
              <a:t>‹#›</a:t>
            </a:fld>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Lst>
              <a:gd name="T0" fmla="*/ 0 w 2736"/>
              <a:gd name="T1" fmla="*/ 5791200 h 3648"/>
              <a:gd name="T2" fmla="*/ 1137151 w 2736"/>
              <a:gd name="T3" fmla="*/ 3200400 h 3648"/>
              <a:gd name="T4" fmla="*/ 4321175 w 2736"/>
              <a:gd name="T5" fmla="*/ 0 h 3648"/>
              <a:gd name="T6" fmla="*/ 4321175 w 2736"/>
              <a:gd name="T7" fmla="*/ 152400 h 3648"/>
              <a:gd name="T8" fmla="*/ 1175056 w 2736"/>
              <a:gd name="T9" fmla="*/ 3235325 h 3648"/>
              <a:gd name="T10" fmla="*/ 75810 w 2736"/>
              <a:gd name="T11" fmla="*/ 5791200 h 3648"/>
              <a:gd name="T12" fmla="*/ 0 w 2736"/>
              <a:gd name="T13" fmla="*/ 5791200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p:spPr>
        <p:txBody>
          <a:bodyPr/>
          <a:lstStyle/>
          <a:p>
            <a:pPr>
              <a:defRPr/>
            </a:pPr>
            <a:endParaRPr lang="en-US">
              <a:latin typeface="Calibri" pitchFamily="34" charset="0"/>
              <a:ea typeface="+mn-ea"/>
            </a:endParaRPr>
          </a:p>
        </p:txBody>
      </p:sp>
      <p:sp>
        <p:nvSpPr>
          <p:cNvPr id="5" name="Freeform 4"/>
          <p:cNvSpPr>
            <a:spLocks/>
          </p:cNvSpPr>
          <p:nvPr/>
        </p:nvSpPr>
        <p:spPr bwMode="auto">
          <a:xfrm>
            <a:off x="374650" y="0"/>
            <a:ext cx="5513388" cy="6615113"/>
          </a:xfrm>
          <a:custGeom>
            <a:avLst/>
            <a:gdLst>
              <a:gd name="T0" fmla="*/ 0 w 3504"/>
              <a:gd name="T1" fmla="*/ 6538193 h 4128"/>
              <a:gd name="T2" fmla="*/ 0 w 3504"/>
              <a:gd name="T3" fmla="*/ 6615113 h 4128"/>
              <a:gd name="T4" fmla="*/ 5513388 w 3504"/>
              <a:gd name="T5" fmla="*/ 4230596 h 4128"/>
              <a:gd name="T6" fmla="*/ 4531552 w 3504"/>
              <a:gd name="T7" fmla="*/ 0 h 4128"/>
              <a:gd name="T8" fmla="*/ 4456026 w 3504"/>
              <a:gd name="T9" fmla="*/ 0 h 4128"/>
              <a:gd name="T10" fmla="*/ 5452023 w 3504"/>
              <a:gd name="T11" fmla="*/ 4196943 h 4128"/>
              <a:gd name="T12" fmla="*/ 0 w 3504"/>
              <a:gd name="T13" fmla="*/ 6538193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p:spPr>
        <p:txBody>
          <a:bodyPr/>
          <a:lstStyle/>
          <a:p>
            <a:pPr>
              <a:defRPr/>
            </a:pPr>
            <a:endParaRPr lang="en-US">
              <a:latin typeface="Calibri" pitchFamily="34" charset="0"/>
              <a:ea typeface="+mn-ea"/>
            </a:endParaRPr>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latin typeface="Calibri" pitchFamily="34" charset="0"/>
              <a:ea typeface="+mn-ea"/>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Calibri" pitchFamily="34" charset="0"/>
              <a:ea typeface="+mn-ea"/>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Calibri" pitchFamily="34" charset="0"/>
              <a:ea typeface="+mn-ea"/>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Calibri" pitchFamily="34" charset="0"/>
              <a:ea typeface="+mn-ea"/>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Calibri" pitchFamily="34" charset="0"/>
              <a:ea typeface="+mn-ea"/>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Calibri" pitchFamily="34" charset="0"/>
              <a:ea typeface="+mn-ea"/>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Calibri" pitchFamily="34" charset="0"/>
              <a:ea typeface="+mn-ea"/>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Calibri" pitchFamily="34" charset="0"/>
              <a:ea typeface="+mn-ea"/>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Calibri" pitchFamily="34" charset="0"/>
              <a:ea typeface="+mn-ea"/>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Calibri" pitchFamily="34" charset="0"/>
              <a:ea typeface="+mn-ea"/>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Calibri" pitchFamily="34" charset="0"/>
              <a:ea typeface="+mn-ea"/>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Calibri" pitchFamily="34" charset="0"/>
              <a:ea typeface="+mn-ea"/>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latin typeface="Calibri" pitchFamily="34" charset="0"/>
              <a:ea typeface="+mn-ea"/>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GB"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lang="en-GB" smtClean="0"/>
              <a:t>Click to edit Master title style</a:t>
            </a:r>
            <a:endParaRPr lang="en-US"/>
          </a:p>
        </p:txBody>
      </p:sp>
      <p:sp>
        <p:nvSpPr>
          <p:cNvPr id="25" name="Date Placeholder 3"/>
          <p:cNvSpPr>
            <a:spLocks noGrp="1"/>
          </p:cNvSpPr>
          <p:nvPr>
            <p:ph type="dt" sz="half" idx="10"/>
          </p:nvPr>
        </p:nvSpPr>
        <p:spPr/>
        <p:txBody>
          <a:bodyPr/>
          <a:lstStyle>
            <a:lvl1pPr>
              <a:defRPr/>
            </a:lvl1pPr>
          </a:lstStyle>
          <a:p>
            <a:fld id="{2D3D7362-4A27-4B48-9628-B581EAEF6306}" type="datetime1">
              <a:rPr lang="en-US" smtClean="0"/>
              <a:pPr/>
              <a:t>11/10/2016</a:t>
            </a:fld>
            <a:endParaRPr lang="en-US"/>
          </a:p>
        </p:txBody>
      </p:sp>
      <p:sp>
        <p:nvSpPr>
          <p:cNvPr id="26" name="Footer Placeholder 4"/>
          <p:cNvSpPr>
            <a:spLocks noGrp="1"/>
          </p:cNvSpPr>
          <p:nvPr>
            <p:ph type="ftr" sz="quarter" idx="11"/>
          </p:nvPr>
        </p:nvSpPr>
        <p:spPr/>
        <p:txBody>
          <a:bodyPr/>
          <a:lstStyle>
            <a:lvl1pPr>
              <a:defRPr/>
            </a:lvl1pPr>
          </a:lstStyle>
          <a:p>
            <a:pPr>
              <a:defRPr/>
            </a:pPr>
            <a:endParaRPr lang="en-US"/>
          </a:p>
        </p:txBody>
      </p:sp>
      <p:sp>
        <p:nvSpPr>
          <p:cNvPr id="27" name="Slide Number Placeholder 5"/>
          <p:cNvSpPr>
            <a:spLocks noGrp="1"/>
          </p:cNvSpPr>
          <p:nvPr>
            <p:ph type="sldNum" sz="quarter" idx="12"/>
          </p:nvPr>
        </p:nvSpPr>
        <p:spPr/>
        <p:txBody>
          <a:bodyPr/>
          <a:lstStyle>
            <a:lvl1pPr>
              <a:defRPr/>
            </a:lvl1pPr>
          </a:lstStyle>
          <a:p>
            <a:fld id="{36A3C6FD-80EB-124D-92D7-2F25ECF3D7B4}" type="slidenum">
              <a:rPr lang="en-US" smtClean="0"/>
              <a:pPr/>
              <a:t>‹#›</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lvl1pPr>
              <a:defRPr/>
            </a:lvl1pPr>
          </a:lstStyle>
          <a:p>
            <a:fld id="{F841D85D-4F8D-D040-9C54-11E96895A8ED}" type="datetime1">
              <a:rPr lang="en-US" smtClean="0"/>
              <a:pPr/>
              <a:t>11/10/2016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B0605046-58E3-274B-9560-BDA2CE4FBF78}" type="slidenum">
              <a:rPr lang="en-US" smtClean="0"/>
              <a:pPr/>
              <a:t>‹#›</a:t>
            </a:fld>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lstStyle>
          <a:p>
            <a:r>
              <a:rPr lang="en-GB"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GB"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GB"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7" name="Date Placeholder 6"/>
          <p:cNvSpPr>
            <a:spLocks noGrp="1"/>
          </p:cNvSpPr>
          <p:nvPr>
            <p:ph type="dt" sz="half" idx="10"/>
          </p:nvPr>
        </p:nvSpPr>
        <p:spPr/>
        <p:txBody>
          <a:bodyPr/>
          <a:lstStyle>
            <a:lvl1pPr>
              <a:defRPr/>
            </a:lvl1pPr>
          </a:lstStyle>
          <a:p>
            <a:fld id="{7898A447-1DF5-CA4F-A5C1-2FEA8F83E127}" type="datetime1">
              <a:rPr lang="en-US" smtClean="0"/>
              <a:pPr/>
              <a:t>11/10/2016</a:t>
            </a:fld>
            <a:endParaRPr lang="en-US"/>
          </a:p>
        </p:txBody>
      </p:sp>
      <p:sp>
        <p:nvSpPr>
          <p:cNvPr id="18" name="Footer Placeholder 7"/>
          <p:cNvSpPr>
            <a:spLocks noGrp="1"/>
          </p:cNvSpPr>
          <p:nvPr>
            <p:ph type="ftr" sz="quarter" idx="11"/>
          </p:nvPr>
        </p:nvSpPr>
        <p:spPr/>
        <p:txBody>
          <a:bodyPr/>
          <a:lstStyle>
            <a:lvl1pPr>
              <a:defRPr/>
            </a:lvl1pPr>
          </a:lstStyle>
          <a:p>
            <a:pPr>
              <a:defRPr/>
            </a:pPr>
            <a:endParaRPr lang="en-US"/>
          </a:p>
        </p:txBody>
      </p:sp>
      <p:sp>
        <p:nvSpPr>
          <p:cNvPr id="19" name="Slide Number Placeholder 8"/>
          <p:cNvSpPr>
            <a:spLocks noGrp="1"/>
          </p:cNvSpPr>
          <p:nvPr>
            <p:ph type="sldNum" sz="quarter" idx="12"/>
          </p:nvPr>
        </p:nvSpPr>
        <p:spPr/>
        <p:txBody>
          <a:bodyPr/>
          <a:lstStyle>
            <a:lvl1pPr>
              <a:defRPr/>
            </a:lvl1pPr>
          </a:lstStyle>
          <a:p>
            <a:fld id="{265C430B-8464-124B-8102-6C1FA222F1FC}" type="slidenum">
              <a:rPr lang="en-US" smtClean="0"/>
              <a:pPr/>
              <a:t>‹#›</a:t>
            </a:fld>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lang="en-GB"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fld id="{A169E64F-1328-3246-9176-EFA5069EAE48}" type="datetime1">
              <a:rPr lang="en-US" smtClean="0"/>
              <a:pPr/>
              <a:t>11/10/2016</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fld id="{D8D40F9B-21F4-F843-A53E-245B92029B50}" type="slidenum">
              <a:rPr lang="en-US" smtClean="0"/>
              <a:pPr/>
              <a:t>‹#›</a:t>
            </a:fld>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98F56CA-BF92-874A-9356-213C7A3459D8}" type="datetime1">
              <a:rPr lang="en-US" smtClean="0"/>
              <a:pPr/>
              <a:t>11/10/2016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5F0F317E-3EAA-CB4C-9E1B-2E4227A06DF3}"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lang="en-GB"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a:r>
              <a:rPr lang="en-GB"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13"/>
          <p:cNvSpPr>
            <a:spLocks noGrp="1"/>
          </p:cNvSpPr>
          <p:nvPr>
            <p:ph type="dt" sz="half" idx="10"/>
          </p:nvPr>
        </p:nvSpPr>
        <p:spPr/>
        <p:txBody>
          <a:bodyPr/>
          <a:lstStyle>
            <a:lvl1pPr>
              <a:defRPr/>
            </a:lvl1pPr>
          </a:lstStyle>
          <a:p>
            <a:fld id="{347311A3-EACF-FE48-B6F6-970F2203D038}" type="datetime1">
              <a:rPr lang="en-US" smtClean="0"/>
              <a:pPr/>
              <a:t>11/10/2016</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1F1180C0-FDD9-674A-BDBC-E18D26E9B683}" type="slidenum">
              <a:rPr lang="en-US" smtClean="0"/>
              <a:pPr/>
              <a:t>‹#›</a:t>
            </a:fld>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57743" y="1240373"/>
              <a:ext cx="88935" cy="7994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79349" y="1397315"/>
              <a:ext cx="125669"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38664" y="12393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57743" y="1240373"/>
              <a:ext cx="88935" cy="7994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79349" y="1397315"/>
              <a:ext cx="125669"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38664" y="12393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57742" y="1240373"/>
              <a:ext cx="88934" cy="79944"/>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79348" y="1397313"/>
              <a:ext cx="125667"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38662" y="1239398"/>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lang="en-GB"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lstStyle>
          <a:p>
            <a:pPr lvl="0"/>
            <a:r>
              <a:rPr lang="en-GB"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a:r>
              <a:rPr lang="en-GB"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lstStyle>
          <a:p>
            <a:fld id="{A4353745-BA45-C947-8F5A-BD06E0B2A8A3}" type="datetime1">
              <a:rPr lang="en-US" smtClean="0"/>
              <a:pPr/>
              <a:t>11/10/2016</a:t>
            </a:fld>
            <a:endParaRPr lang="en-US"/>
          </a:p>
        </p:txBody>
      </p:sp>
      <p:sp>
        <p:nvSpPr>
          <p:cNvPr id="20" name="Footer Placeholder 5"/>
          <p:cNvSpPr>
            <a:spLocks noGrp="1"/>
          </p:cNvSpPr>
          <p:nvPr>
            <p:ph type="ftr" sz="quarter" idx="11"/>
          </p:nvPr>
        </p:nvSpPr>
        <p:spPr>
          <a:xfrm>
            <a:off x="914400" y="55563"/>
            <a:ext cx="5562600" cy="365125"/>
          </a:xfrm>
        </p:spPr>
        <p:txBody>
          <a:bodyPr/>
          <a:lstStyle>
            <a:lvl1pPr>
              <a:defRPr/>
            </a:lvl1pPr>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lstStyle>
          <a:p>
            <a:fld id="{385C5C4E-3C6E-D34D-9250-AFEDA10B4DB9}" type="slidenum">
              <a:rPr lang="en-US" smtClean="0"/>
              <a:pPr/>
              <a:t>‹#›</a:t>
            </a:fld>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13"/>
          <p:cNvSpPr>
            <a:spLocks noGrp="1"/>
          </p:cNvSpPr>
          <p:nvPr>
            <p:ph type="dt" sz="half" idx="10"/>
          </p:nvPr>
        </p:nvSpPr>
        <p:spPr/>
        <p:txBody>
          <a:bodyPr/>
          <a:lstStyle>
            <a:lvl1pPr>
              <a:defRPr/>
            </a:lvl1pPr>
          </a:lstStyle>
          <a:p>
            <a:fld id="{3D2AB479-8262-F241-854E-B29425049720}" type="datetime1">
              <a:rPr lang="en-US" smtClean="0"/>
              <a:pPr/>
              <a:t>11/10/2016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31592E0F-44F4-044D-B704-296BEE5F029C}" type="slidenum">
              <a:rPr lang="en-US" smtClean="0"/>
              <a:pPr/>
              <a:t>‹#›</a:t>
            </a:fld>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13"/>
          <p:cNvSpPr>
            <a:spLocks noGrp="1"/>
          </p:cNvSpPr>
          <p:nvPr>
            <p:ph type="dt" sz="half" idx="10"/>
          </p:nvPr>
        </p:nvSpPr>
        <p:spPr/>
        <p:txBody>
          <a:bodyPr/>
          <a:lstStyle>
            <a:lvl1pPr>
              <a:defRPr/>
            </a:lvl1pPr>
          </a:lstStyle>
          <a:p>
            <a:fld id="{AEE2B806-6389-0649-A35B-0F9E32509946}" type="datetime1">
              <a:rPr lang="en-US" smtClean="0"/>
              <a:pPr/>
              <a:t>11/10/2016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C175E495-4DED-6743-800D-EB23776204DD}"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1188" y="1447800"/>
            <a:ext cx="40386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2188" y="1447800"/>
            <a:ext cx="40386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Tree>
    <p:extLst>
      <p:ext uri="{BB962C8B-B14F-4D97-AF65-F5344CB8AC3E}">
        <p14:creationId xmlns:mc="http://schemas.openxmlformats.org/markup-compatibility/2006" xmlns:mv="urn:schemas-microsoft-com:mac:vml" xmlns:p14="http://schemas.microsoft.com/office/powerpoint/2010/main" xmlns="" val="124795832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2" descr="XARELTO_KO_300_03_00_Background"/>
          <p:cNvPicPr>
            <a:picLocks noChangeAspect="1" noChangeArrowheads="1"/>
          </p:cNvPicPr>
          <p:nvPr/>
        </p:nvPicPr>
        <p:blipFill>
          <a:blip r:embed="rId14" cstate="print"/>
          <a:srcRect/>
          <a:stretch>
            <a:fillRect/>
          </a:stretch>
        </p:blipFill>
        <p:spPr bwMode="auto">
          <a:xfrm>
            <a:off x="-3175" y="0"/>
            <a:ext cx="9147175" cy="6861175"/>
          </a:xfrm>
          <a:prstGeom prst="rect">
            <a:avLst/>
          </a:prstGeom>
          <a:noFill/>
          <a:ln w="9525">
            <a:noFill/>
            <a:miter lim="800000"/>
            <a:headEnd/>
            <a:tailEnd/>
          </a:ln>
        </p:spPr>
      </p:pic>
      <p:sp>
        <p:nvSpPr>
          <p:cNvPr id="12291" name="Rectangle 4"/>
          <p:cNvSpPr>
            <a:spLocks noGrp="1" noChangeArrowheads="1"/>
          </p:cNvSpPr>
          <p:nvPr>
            <p:ph type="title"/>
          </p:nvPr>
        </p:nvSpPr>
        <p:spPr bwMode="auto">
          <a:xfrm>
            <a:off x="612775" y="590550"/>
            <a:ext cx="8072438" cy="365125"/>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de-DE" smtClean="0"/>
              <a:t>Titelmasterformat durch Klicken bearbeiten </a:t>
            </a:r>
          </a:p>
        </p:txBody>
      </p:sp>
      <p:sp>
        <p:nvSpPr>
          <p:cNvPr id="12292" name="Rectangle 5"/>
          <p:cNvSpPr>
            <a:spLocks noGrp="1" noChangeArrowheads="1"/>
          </p:cNvSpPr>
          <p:nvPr>
            <p:ph type="body" idx="1"/>
          </p:nvPr>
        </p:nvSpPr>
        <p:spPr bwMode="auto">
          <a:xfrm>
            <a:off x="611188" y="1447800"/>
            <a:ext cx="8229600" cy="4400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p:txBody>
      </p:sp>
      <p:sp>
        <p:nvSpPr>
          <p:cNvPr id="1029" name="Line 6"/>
          <p:cNvSpPr>
            <a:spLocks noChangeShapeType="1"/>
          </p:cNvSpPr>
          <p:nvPr/>
        </p:nvSpPr>
        <p:spPr bwMode="auto">
          <a:xfrm>
            <a:off x="612776" y="1009650"/>
            <a:ext cx="8280400" cy="0"/>
          </a:xfrm>
          <a:prstGeom prst="line">
            <a:avLst/>
          </a:prstGeom>
          <a:noFill/>
          <a:ln w="28575">
            <a:solidFill>
              <a:schemeClr val="accent1"/>
            </a:solidFill>
            <a:round/>
            <a:headEnd/>
            <a:tailEnd/>
          </a:ln>
        </p:spPr>
        <p:txBody>
          <a:bodyPr/>
          <a:lstStyle/>
          <a:p>
            <a:pPr eaLnBrk="1" hangingPunct="1">
              <a:spcBef>
                <a:spcPct val="50000"/>
              </a:spcBef>
              <a:defRPr/>
            </a:pPr>
            <a:endParaRPr lang="en-GB" sz="1600" dirty="0">
              <a:solidFill>
                <a:srgbClr val="000000"/>
              </a:solidFill>
              <a:latin typeface="Arial" charset="0"/>
              <a:ea typeface="+mn-ea"/>
              <a:cs typeface="+mn-cs"/>
            </a:endParaRPr>
          </a:p>
        </p:txBody>
      </p:sp>
      <p:sp>
        <p:nvSpPr>
          <p:cNvPr id="1031" name="Slide Number Placeholder 3"/>
          <p:cNvSpPr txBox="1">
            <a:spLocks noGrp="1"/>
          </p:cNvSpPr>
          <p:nvPr/>
        </p:nvSpPr>
        <p:spPr bwMode="auto">
          <a:xfrm>
            <a:off x="152400" y="6611938"/>
            <a:ext cx="365125" cy="152400"/>
          </a:xfrm>
          <a:prstGeom prst="rect">
            <a:avLst/>
          </a:prstGeom>
          <a:noFill/>
          <a:ln>
            <a:noFill/>
          </a:ln>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50000"/>
              </a:spcBef>
              <a:spcAft>
                <a:spcPct val="0"/>
              </a:spcAft>
              <a:defRPr sz="1600">
                <a:solidFill>
                  <a:schemeClr val="tx1"/>
                </a:solidFill>
                <a:latin typeface="Arial" charset="0"/>
              </a:defRPr>
            </a:lvl6pPr>
            <a:lvl7pPr marL="2971800" indent="-228600" eaLnBrk="0" fontAlgn="base" hangingPunct="0">
              <a:spcBef>
                <a:spcPct val="50000"/>
              </a:spcBef>
              <a:spcAft>
                <a:spcPct val="0"/>
              </a:spcAft>
              <a:defRPr sz="1600">
                <a:solidFill>
                  <a:schemeClr val="tx1"/>
                </a:solidFill>
                <a:latin typeface="Arial" charset="0"/>
              </a:defRPr>
            </a:lvl7pPr>
            <a:lvl8pPr marL="3429000" indent="-228600" eaLnBrk="0" fontAlgn="base" hangingPunct="0">
              <a:spcBef>
                <a:spcPct val="50000"/>
              </a:spcBef>
              <a:spcAft>
                <a:spcPct val="0"/>
              </a:spcAft>
              <a:defRPr sz="1600">
                <a:solidFill>
                  <a:schemeClr val="tx1"/>
                </a:solidFill>
                <a:latin typeface="Arial" charset="0"/>
              </a:defRPr>
            </a:lvl8pPr>
            <a:lvl9pPr marL="3886200" indent="-228600" eaLnBrk="0" fontAlgn="base" hangingPunct="0">
              <a:spcBef>
                <a:spcPct val="50000"/>
              </a:spcBef>
              <a:spcAft>
                <a:spcPct val="0"/>
              </a:spcAft>
              <a:defRPr sz="1600">
                <a:solidFill>
                  <a:schemeClr val="tx1"/>
                </a:solidFill>
                <a:latin typeface="Arial" charset="0"/>
              </a:defRPr>
            </a:lvl9pPr>
          </a:lstStyle>
          <a:p>
            <a:pPr algn="ctr" eaLnBrk="1" hangingPunct="1">
              <a:defRPr/>
            </a:pPr>
            <a:fld id="{40435116-97AB-4E05-BB52-02AADA24B913}" type="slidenum">
              <a:rPr lang="en-US" sz="1000" b="1" smtClean="0">
                <a:solidFill>
                  <a:srgbClr val="4F2D7F"/>
                </a:solidFill>
                <a:ea typeface="+mn-ea"/>
              </a:rPr>
              <a:pPr algn="ctr" eaLnBrk="1" hangingPunct="1">
                <a:defRPr/>
              </a:pPr>
              <a:t>‹#›</a:t>
            </a:fld>
            <a:endParaRPr lang="en-US" sz="1000" b="1" dirty="0" smtClean="0">
              <a:solidFill>
                <a:srgbClr val="4F2D7F"/>
              </a:solidFill>
              <a:ea typeface="+mn-ea"/>
            </a:endParaRPr>
          </a:p>
        </p:txBody>
      </p:sp>
      <p:pic>
        <p:nvPicPr>
          <p:cNvPr id="12296" name="Picture 71" descr="Xarelto_Lockup_SM_LQD_PPT_065mm_smal"/>
          <p:cNvPicPr>
            <a:picLocks noChangeAspect="1" noChangeArrowheads="1"/>
          </p:cNvPicPr>
          <p:nvPr/>
        </p:nvPicPr>
        <p:blipFill>
          <a:blip r:embed="rId15" cstate="print"/>
          <a:srcRect/>
          <a:stretch>
            <a:fillRect/>
          </a:stretch>
        </p:blipFill>
        <p:spPr bwMode="auto">
          <a:xfrm>
            <a:off x="7596188" y="6308725"/>
            <a:ext cx="1417637" cy="423863"/>
          </a:xfrm>
          <a:prstGeom prst="rect">
            <a:avLst/>
          </a:prstGeom>
          <a:noFill/>
          <a:ln w="9525">
            <a:noFill/>
            <a:miter lim="800000"/>
            <a:headEnd/>
            <a:tailEnd/>
          </a:ln>
        </p:spPr>
      </p:pic>
      <p:sp>
        <p:nvSpPr>
          <p:cNvPr id="2" name="TextBox 1"/>
          <p:cNvSpPr txBox="1"/>
          <p:nvPr userDrawn="1"/>
        </p:nvSpPr>
        <p:spPr>
          <a:xfrm rot="16200000">
            <a:off x="-632700" y="5689017"/>
            <a:ext cx="1570199" cy="246221"/>
          </a:xfrm>
          <a:prstGeom prst="rect">
            <a:avLst/>
          </a:prstGeom>
          <a:noFill/>
        </p:spPr>
        <p:txBody>
          <a:bodyPr wrap="square" rtlCol="0">
            <a:spAutoFit/>
          </a:bodyPr>
          <a:lstStyle/>
          <a:p>
            <a:pPr eaLnBrk="1" hangingPunct="1">
              <a:spcBef>
                <a:spcPct val="50000"/>
              </a:spcBef>
            </a:pPr>
            <a:r>
              <a:rPr lang="en-US" sz="1000" dirty="0" smtClean="0">
                <a:solidFill>
                  <a:srgbClr val="000000"/>
                </a:solidFill>
                <a:latin typeface="Arial" charset="0"/>
                <a:ea typeface="+mn-ea"/>
                <a:cs typeface="+mn-cs"/>
              </a:rPr>
              <a:t>L.RO.MKT.06.2015.090</a:t>
            </a:r>
            <a:endParaRPr lang="en-US" sz="1000" dirty="0">
              <a:solidFill>
                <a:srgbClr val="000000"/>
              </a:solidFill>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4296" r:id="rId1"/>
    <p:sldLayoutId id="2147484297" r:id="rId2"/>
    <p:sldLayoutId id="2147484298" r:id="rId3"/>
    <p:sldLayoutId id="2147484299" r:id="rId4"/>
    <p:sldLayoutId id="2147484300" r:id="rId5"/>
    <p:sldLayoutId id="2147484301" r:id="rId6"/>
    <p:sldLayoutId id="2147484302" r:id="rId7"/>
    <p:sldLayoutId id="2147484303" r:id="rId8"/>
    <p:sldLayoutId id="2147484304" r:id="rId9"/>
    <p:sldLayoutId id="2147484305" r:id="rId10"/>
    <p:sldLayoutId id="2147484306" r:id="rId11"/>
    <p:sldLayoutId id="2147484307" r:id="rId12"/>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bg2"/>
          </a:solidFill>
          <a:latin typeface="+mj-lt"/>
          <a:ea typeface="+mj-ea"/>
          <a:cs typeface="+mj-cs"/>
        </a:defRPr>
      </a:lvl1pPr>
      <a:lvl2pPr algn="l" rtl="0" eaLnBrk="0" fontAlgn="base" hangingPunct="0">
        <a:spcBef>
          <a:spcPct val="0"/>
        </a:spcBef>
        <a:spcAft>
          <a:spcPct val="0"/>
        </a:spcAft>
        <a:defRPr sz="2400" b="1">
          <a:solidFill>
            <a:schemeClr val="bg2"/>
          </a:solidFill>
          <a:latin typeface="Arial" charset="0"/>
        </a:defRPr>
      </a:lvl2pPr>
      <a:lvl3pPr algn="l" rtl="0" eaLnBrk="0" fontAlgn="base" hangingPunct="0">
        <a:spcBef>
          <a:spcPct val="0"/>
        </a:spcBef>
        <a:spcAft>
          <a:spcPct val="0"/>
        </a:spcAft>
        <a:defRPr sz="2400" b="1">
          <a:solidFill>
            <a:schemeClr val="bg2"/>
          </a:solidFill>
          <a:latin typeface="Arial" charset="0"/>
        </a:defRPr>
      </a:lvl3pPr>
      <a:lvl4pPr algn="l" rtl="0" eaLnBrk="0" fontAlgn="base" hangingPunct="0">
        <a:spcBef>
          <a:spcPct val="0"/>
        </a:spcBef>
        <a:spcAft>
          <a:spcPct val="0"/>
        </a:spcAft>
        <a:defRPr sz="2400" b="1">
          <a:solidFill>
            <a:schemeClr val="bg2"/>
          </a:solidFill>
          <a:latin typeface="Arial" charset="0"/>
        </a:defRPr>
      </a:lvl4pPr>
      <a:lvl5pPr algn="l" rtl="0" eaLnBrk="0" fontAlgn="base" hangingPunct="0">
        <a:spcBef>
          <a:spcPct val="0"/>
        </a:spcBef>
        <a:spcAft>
          <a:spcPct val="0"/>
        </a:spcAft>
        <a:defRPr sz="2400" b="1">
          <a:solidFill>
            <a:schemeClr val="bg2"/>
          </a:solidFill>
          <a:latin typeface="Arial" charset="0"/>
        </a:defRPr>
      </a:lvl5pPr>
      <a:lvl6pPr marL="457200" algn="l" rtl="0" fontAlgn="base">
        <a:spcBef>
          <a:spcPct val="0"/>
        </a:spcBef>
        <a:spcAft>
          <a:spcPct val="0"/>
        </a:spcAft>
        <a:defRPr sz="2800" b="1">
          <a:solidFill>
            <a:schemeClr val="bg2"/>
          </a:solidFill>
          <a:latin typeface="Arial" charset="0"/>
        </a:defRPr>
      </a:lvl6pPr>
      <a:lvl7pPr marL="914400" algn="l" rtl="0" fontAlgn="base">
        <a:spcBef>
          <a:spcPct val="0"/>
        </a:spcBef>
        <a:spcAft>
          <a:spcPct val="0"/>
        </a:spcAft>
        <a:defRPr sz="2800" b="1">
          <a:solidFill>
            <a:schemeClr val="bg2"/>
          </a:solidFill>
          <a:latin typeface="Arial" charset="0"/>
        </a:defRPr>
      </a:lvl7pPr>
      <a:lvl8pPr marL="1371600" algn="l" rtl="0" fontAlgn="base">
        <a:spcBef>
          <a:spcPct val="0"/>
        </a:spcBef>
        <a:spcAft>
          <a:spcPct val="0"/>
        </a:spcAft>
        <a:defRPr sz="2800" b="1">
          <a:solidFill>
            <a:schemeClr val="bg2"/>
          </a:solidFill>
          <a:latin typeface="Arial" charset="0"/>
        </a:defRPr>
      </a:lvl8pPr>
      <a:lvl9pPr marL="1828800" algn="l" rtl="0" fontAlgn="base">
        <a:spcBef>
          <a:spcPct val="0"/>
        </a:spcBef>
        <a:spcAft>
          <a:spcPct val="0"/>
        </a:spcAft>
        <a:defRPr sz="2800" b="1">
          <a:solidFill>
            <a:schemeClr val="bg2"/>
          </a:solidFill>
          <a:latin typeface="Arial" charset="0"/>
        </a:defRPr>
      </a:lvl9pPr>
    </p:titleStyle>
    <p:bodyStyle>
      <a:lvl1pPr marL="268288" indent="-268288" algn="l" rtl="0" eaLnBrk="0" fontAlgn="base" hangingPunct="0">
        <a:spcBef>
          <a:spcPct val="25000"/>
        </a:spcBef>
        <a:spcAft>
          <a:spcPct val="0"/>
        </a:spcAft>
        <a:buClr>
          <a:schemeClr val="accent1"/>
        </a:buClr>
        <a:buSzPct val="80000"/>
        <a:buFont typeface="Wingdings" pitchFamily="2" charset="2"/>
        <a:buChar char="u"/>
        <a:tabLst>
          <a:tab pos="1238250" algn="l"/>
        </a:tabLst>
        <a:defRPr sz="2000">
          <a:solidFill>
            <a:schemeClr val="bg2"/>
          </a:solidFill>
          <a:latin typeface="+mn-lt"/>
          <a:ea typeface="+mn-ea"/>
          <a:cs typeface="+mn-cs"/>
        </a:defRPr>
      </a:lvl1pPr>
      <a:lvl2pPr marL="546100" indent="-276225" algn="l" rtl="0" eaLnBrk="0" fontAlgn="base" hangingPunct="0">
        <a:spcBef>
          <a:spcPct val="25000"/>
        </a:spcBef>
        <a:spcAft>
          <a:spcPct val="0"/>
        </a:spcAft>
        <a:buClr>
          <a:schemeClr val="accent1"/>
        </a:buClr>
        <a:buFont typeface="Symbol" pitchFamily="18" charset="2"/>
        <a:buChar char="·"/>
        <a:tabLst>
          <a:tab pos="1238250" algn="l"/>
        </a:tabLst>
        <a:defRPr>
          <a:solidFill>
            <a:schemeClr val="tx1"/>
          </a:solidFill>
          <a:latin typeface="+mn-lt"/>
        </a:defRPr>
      </a:lvl2pPr>
      <a:lvl3pPr marL="835025" indent="-287338" algn="l" rtl="0" eaLnBrk="0" fontAlgn="base" hangingPunct="0">
        <a:spcBef>
          <a:spcPct val="25000"/>
        </a:spcBef>
        <a:spcAft>
          <a:spcPct val="0"/>
        </a:spcAft>
        <a:buClr>
          <a:schemeClr val="accent1"/>
        </a:buClr>
        <a:buFont typeface="Arial" charset="0"/>
        <a:buChar char="–"/>
        <a:tabLst>
          <a:tab pos="1238250" algn="l"/>
        </a:tabLst>
        <a:defRPr sz="1600">
          <a:solidFill>
            <a:schemeClr val="tx1"/>
          </a:solidFill>
          <a:latin typeface="+mn-lt"/>
        </a:defRPr>
      </a:lvl3pPr>
      <a:lvl4pPr marL="1103313" indent="-266700" algn="l" rtl="0" eaLnBrk="0" fontAlgn="base" hangingPunct="0">
        <a:spcBef>
          <a:spcPct val="25000"/>
        </a:spcBef>
        <a:spcAft>
          <a:spcPct val="0"/>
        </a:spcAft>
        <a:buClr>
          <a:schemeClr val="accent1"/>
        </a:buClr>
        <a:buFont typeface="Arial" charset="0"/>
        <a:buChar char="–"/>
        <a:tabLst>
          <a:tab pos="1238250" algn="l"/>
        </a:tabLst>
        <a:defRPr sz="1600">
          <a:solidFill>
            <a:schemeClr val="tx1"/>
          </a:solidFill>
          <a:latin typeface="+mn-lt"/>
        </a:defRPr>
      </a:lvl4pPr>
      <a:lvl5pPr marL="2141538" indent="-239713" algn="l" rtl="0" eaLnBrk="0" fontAlgn="base" hangingPunct="0">
        <a:spcBef>
          <a:spcPct val="25000"/>
        </a:spcBef>
        <a:spcAft>
          <a:spcPct val="0"/>
        </a:spcAft>
        <a:buClr>
          <a:schemeClr val="bg2"/>
        </a:buClr>
        <a:buFont typeface="Arial" charset="0"/>
        <a:buChar char="–"/>
        <a:tabLst>
          <a:tab pos="1238250" algn="l"/>
        </a:tabLst>
        <a:defRPr sz="1600">
          <a:solidFill>
            <a:schemeClr val="tx1"/>
          </a:solidFill>
          <a:latin typeface="+mn-lt"/>
        </a:defRPr>
      </a:lvl5pPr>
      <a:lvl6pPr marL="2598738" indent="-239713" algn="l" rtl="0" fontAlgn="base">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fontAlgn="base">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fontAlgn="base">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fontAlgn="base">
        <a:spcBef>
          <a:spcPct val="25000"/>
        </a:spcBef>
        <a:spcAft>
          <a:spcPct val="0"/>
        </a:spcAft>
        <a:buClr>
          <a:schemeClr val="bg2"/>
        </a:buClr>
        <a:buFont typeface="Arial" charset="0"/>
        <a:buChar char="–"/>
        <a:tabLst>
          <a:tab pos="1238250" algn="l"/>
        </a:tabLs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p>
            <a:r>
              <a:rPr lang="en-GB" smtClean="0"/>
              <a:t>Click to edit Master title style</a:t>
            </a:r>
            <a:endParaRPr lang="en-US"/>
          </a:p>
        </p:txBody>
      </p:sp>
      <p:sp>
        <p:nvSpPr>
          <p:cNvPr id="1036"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wrap="square" lIns="91440" tIns="45720" rIns="91440" bIns="45720" numCol="1" anchor="b" anchorCtr="0" compatLnSpc="1">
            <a:prstTxWarp prst="textNoShape">
              <a:avLst/>
            </a:prstTxWarp>
          </a:bodyPr>
          <a:lstStyle>
            <a:lvl1pPr eaLnBrk="1" hangingPunct="1">
              <a:defRPr sz="1100">
                <a:solidFill>
                  <a:schemeClr val="tx2"/>
                </a:solidFill>
              </a:defRPr>
            </a:lvl1pPr>
          </a:lstStyle>
          <a:p>
            <a:fld id="{77505A7D-509D-2547-8D11-4B24BB9DE27D}" type="datetime1">
              <a:rPr lang="en-US" smtClean="0"/>
              <a:pPr/>
              <a:t>11/10/2016</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latin typeface="Calibri" pitchFamily="34" charset="0"/>
                <a:ea typeface="+mn-ea"/>
                <a:cs typeface="Arial" charset="0"/>
              </a:defRPr>
            </a:lvl1pPr>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wrap="square" lIns="91440" tIns="45720" rIns="91440" bIns="45720" numCol="1" anchor="b" anchorCtr="0" compatLnSpc="1">
            <a:prstTxWarp prst="textNoShape">
              <a:avLst/>
            </a:prstTxWarp>
          </a:bodyPr>
          <a:lstStyle>
            <a:lvl1pPr eaLnBrk="1" hangingPunct="1">
              <a:defRPr sz="1200">
                <a:solidFill>
                  <a:schemeClr val="tx2"/>
                </a:solidFill>
              </a:defRPr>
            </a:lvl1pPr>
          </a:lstStyle>
          <a:p>
            <a:fld id="{8AF006A0-1D3C-6247-B410-8A2B6AFEABB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ransition>
    <p:fade/>
  </p:transition>
  <p:txStyles>
    <p:titleStyle>
      <a:lvl1pPr algn="l" rtl="0" eaLnBrk="1" fontAlgn="base" hangingPunct="1">
        <a:spcBef>
          <a:spcPct val="0"/>
        </a:spcBef>
        <a:spcAft>
          <a:spcPct val="0"/>
        </a:spcAft>
        <a:defRPr sz="4000" kern="1200" spc="-100">
          <a:solidFill>
            <a:srgbClr val="C1EEFF"/>
          </a:solidFill>
          <a:latin typeface="+mj-lt"/>
          <a:ea typeface="ＭＳ Ｐゴシック" pitchFamily="34" charset="-128"/>
          <a:cs typeface="ＭＳ Ｐゴシック" pitchFamily="-106" charset="-128"/>
        </a:defRPr>
      </a:lvl1pPr>
      <a:lvl2pPr algn="l" rtl="0" eaLnBrk="1" fontAlgn="base" hangingPunct="1">
        <a:spcBef>
          <a:spcPct val="0"/>
        </a:spcBef>
        <a:spcAft>
          <a:spcPct val="0"/>
        </a:spcAft>
        <a:defRPr sz="4000">
          <a:solidFill>
            <a:srgbClr val="C1EEFF"/>
          </a:solidFill>
          <a:latin typeface="Consolas" pitchFamily="49" charset="0"/>
          <a:ea typeface="ＭＳ Ｐゴシック" pitchFamily="34" charset="-128"/>
          <a:cs typeface="ＭＳ Ｐゴシック" pitchFamily="-106" charset="-128"/>
        </a:defRPr>
      </a:lvl2pPr>
      <a:lvl3pPr algn="l" rtl="0" eaLnBrk="1" fontAlgn="base" hangingPunct="1">
        <a:spcBef>
          <a:spcPct val="0"/>
        </a:spcBef>
        <a:spcAft>
          <a:spcPct val="0"/>
        </a:spcAft>
        <a:defRPr sz="4000">
          <a:solidFill>
            <a:srgbClr val="C1EEFF"/>
          </a:solidFill>
          <a:latin typeface="Consolas" pitchFamily="49" charset="0"/>
          <a:ea typeface="ＭＳ Ｐゴシック" pitchFamily="34" charset="-128"/>
          <a:cs typeface="ＭＳ Ｐゴシック" pitchFamily="-106" charset="-128"/>
        </a:defRPr>
      </a:lvl3pPr>
      <a:lvl4pPr algn="l" rtl="0" eaLnBrk="1" fontAlgn="base" hangingPunct="1">
        <a:spcBef>
          <a:spcPct val="0"/>
        </a:spcBef>
        <a:spcAft>
          <a:spcPct val="0"/>
        </a:spcAft>
        <a:defRPr sz="4000">
          <a:solidFill>
            <a:srgbClr val="C1EEFF"/>
          </a:solidFill>
          <a:latin typeface="Consolas" pitchFamily="49" charset="0"/>
          <a:ea typeface="ＭＳ Ｐゴシック" pitchFamily="34" charset="-128"/>
          <a:cs typeface="ＭＳ Ｐゴシック" pitchFamily="-106" charset="-128"/>
        </a:defRPr>
      </a:lvl4pPr>
      <a:lvl5pPr algn="l" rtl="0" eaLnBrk="1" fontAlgn="base" hangingPunct="1">
        <a:spcBef>
          <a:spcPct val="0"/>
        </a:spcBef>
        <a:spcAft>
          <a:spcPct val="0"/>
        </a:spcAft>
        <a:defRPr sz="4000">
          <a:solidFill>
            <a:srgbClr val="C1EEFF"/>
          </a:solidFill>
          <a:latin typeface="Consolas" pitchFamily="49" charset="0"/>
          <a:ea typeface="ＭＳ Ｐゴシック" pitchFamily="34" charset="-128"/>
          <a:cs typeface="ＭＳ Ｐゴシック" pitchFamily="-106" charset="-128"/>
        </a:defRPr>
      </a:lvl5pPr>
      <a:lvl6pPr marL="457200" algn="l" rtl="0" eaLnBrk="1" fontAlgn="base" hangingPunct="1">
        <a:spcBef>
          <a:spcPct val="0"/>
        </a:spcBef>
        <a:spcAft>
          <a:spcPct val="0"/>
        </a:spcAft>
        <a:defRPr sz="4000">
          <a:solidFill>
            <a:srgbClr val="C1EEFF"/>
          </a:solidFill>
          <a:latin typeface="Consolas" pitchFamily="49" charset="0"/>
        </a:defRPr>
      </a:lvl6pPr>
      <a:lvl7pPr marL="914400" algn="l" rtl="0" eaLnBrk="1" fontAlgn="base" hangingPunct="1">
        <a:spcBef>
          <a:spcPct val="0"/>
        </a:spcBef>
        <a:spcAft>
          <a:spcPct val="0"/>
        </a:spcAft>
        <a:defRPr sz="4000">
          <a:solidFill>
            <a:srgbClr val="C1EEFF"/>
          </a:solidFill>
          <a:latin typeface="Consolas" pitchFamily="49" charset="0"/>
        </a:defRPr>
      </a:lvl7pPr>
      <a:lvl8pPr marL="1371600" algn="l" rtl="0" eaLnBrk="1" fontAlgn="base" hangingPunct="1">
        <a:spcBef>
          <a:spcPct val="0"/>
        </a:spcBef>
        <a:spcAft>
          <a:spcPct val="0"/>
        </a:spcAft>
        <a:defRPr sz="4000">
          <a:solidFill>
            <a:srgbClr val="C1EEFF"/>
          </a:solidFill>
          <a:latin typeface="Consolas" pitchFamily="49" charset="0"/>
        </a:defRPr>
      </a:lvl8pPr>
      <a:lvl9pPr marL="1828800" algn="l" rtl="0" eaLnBrk="1" fontAlgn="base" hangingPunct="1">
        <a:spcBef>
          <a:spcPct val="0"/>
        </a:spcBef>
        <a:spcAft>
          <a:spcPct val="0"/>
        </a:spcAft>
        <a:defRPr sz="4000">
          <a:solidFill>
            <a:srgbClr val="C1EEFF"/>
          </a:solidFill>
          <a:latin typeface="Consolas" pitchFamily="49" charset="0"/>
        </a:defRPr>
      </a:lvl9pPr>
    </p:titleStyle>
    <p:bodyStyle>
      <a:lvl1pPr marL="411163" indent="-342900" algn="l" rtl="0" eaLnBrk="1" fontAlgn="base" hangingPunct="1">
        <a:spcBef>
          <a:spcPts val="700"/>
        </a:spcBef>
        <a:spcAft>
          <a:spcPct val="0"/>
        </a:spcAft>
        <a:buClr>
          <a:schemeClr val="tx2"/>
        </a:buClr>
        <a:buSzPct val="95000"/>
        <a:buFont typeface="Wingdings" charset="2"/>
        <a:buChar char=""/>
        <a:defRPr sz="3000" kern="1200">
          <a:solidFill>
            <a:schemeClr val="tx1"/>
          </a:solidFill>
          <a:latin typeface="+mn-lt"/>
          <a:ea typeface="ＭＳ Ｐゴシック" pitchFamily="34" charset="-128"/>
          <a:cs typeface="ＭＳ Ｐゴシック" pitchFamily="-106" charset="-128"/>
        </a:defRPr>
      </a:lvl1pPr>
      <a:lvl2pPr marL="739775" indent="-285750" algn="l" rtl="0" eaLnBrk="1" fontAlgn="base" hangingPunct="1">
        <a:spcBef>
          <a:spcPct val="20000"/>
        </a:spcBef>
        <a:spcAft>
          <a:spcPct val="0"/>
        </a:spcAft>
        <a:buClr>
          <a:schemeClr val="accent2"/>
        </a:buClr>
        <a:buSzPct val="90000"/>
        <a:buFont typeface="Wingdings" charset="2"/>
        <a:buChar char=""/>
        <a:defRPr sz="2600" kern="1200">
          <a:solidFill>
            <a:schemeClr val="tx1"/>
          </a:solidFill>
          <a:latin typeface="+mn-lt"/>
          <a:ea typeface="ＭＳ Ｐゴシック" pitchFamily="34" charset="-128"/>
          <a:cs typeface="+mn-cs"/>
        </a:defRPr>
      </a:lvl2pPr>
      <a:lvl3pPr marL="995363" indent="-228600" algn="l" rtl="0" eaLnBrk="1" fontAlgn="base" hangingPunct="1">
        <a:spcBef>
          <a:spcPct val="20000"/>
        </a:spcBef>
        <a:spcAft>
          <a:spcPct val="0"/>
        </a:spcAft>
        <a:buClr>
          <a:schemeClr val="accent2"/>
        </a:buClr>
        <a:buFont typeface="Wingdings 2" charset="2"/>
        <a:buChar char=""/>
        <a:defRPr sz="2400" kern="1200">
          <a:solidFill>
            <a:schemeClr val="tx1"/>
          </a:solidFill>
          <a:latin typeface="+mn-lt"/>
          <a:ea typeface="ＭＳ Ｐゴシック" pitchFamily="34" charset="-128"/>
          <a:cs typeface="+mn-cs"/>
        </a:defRPr>
      </a:lvl3pPr>
      <a:lvl4pPr marL="1260475" indent="-228600" algn="l" rtl="0" eaLnBrk="1" fontAlgn="base" hangingPunct="1">
        <a:spcBef>
          <a:spcPct val="20000"/>
        </a:spcBef>
        <a:spcAft>
          <a:spcPct val="0"/>
        </a:spcAft>
        <a:buClr>
          <a:srgbClr val="FEB80A"/>
        </a:buClr>
        <a:buFont typeface="Wingdings 3" charset="2"/>
        <a:buChar char=""/>
        <a:defRPr sz="2200" kern="1200">
          <a:solidFill>
            <a:schemeClr val="tx1"/>
          </a:solidFill>
          <a:latin typeface="+mn-lt"/>
          <a:ea typeface="ＭＳ Ｐゴシック" pitchFamily="34" charset="-128"/>
          <a:cs typeface="+mn-cs"/>
        </a:defRPr>
      </a:lvl4pPr>
      <a:lvl5pPr marL="1481138" indent="-209550" algn="l" rtl="0" eaLnBrk="1" fontAlgn="base" hangingPunct="1">
        <a:spcBef>
          <a:spcPct val="20000"/>
        </a:spcBef>
        <a:spcAft>
          <a:spcPct val="0"/>
        </a:spcAft>
        <a:buClr>
          <a:srgbClr val="FEB80A"/>
        </a:buClr>
        <a:buFont typeface="Wingdings 2" charset="2"/>
        <a:buChar char=""/>
        <a:defRPr sz="2000" kern="1200">
          <a:solidFill>
            <a:schemeClr val="tx1"/>
          </a:solidFill>
          <a:latin typeface="+mn-lt"/>
          <a:ea typeface="ＭＳ Ｐゴシック" pitchFamily="34"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9.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9.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19.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9.xml"/><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50"/>
          <p:cNvSpPr>
            <a:spLocks noChangeArrowheads="1"/>
          </p:cNvSpPr>
          <p:nvPr/>
        </p:nvSpPr>
        <p:spPr bwMode="auto">
          <a:xfrm>
            <a:off x="457200" y="1600200"/>
            <a:ext cx="8305800" cy="3886200"/>
          </a:xfrm>
          <a:prstGeom prst="rect">
            <a:avLst/>
          </a:prstGeom>
          <a:noFill/>
          <a:ln w="9525">
            <a:noFill/>
            <a:miter lim="800000"/>
            <a:headEnd/>
            <a:tailEnd/>
          </a:ln>
        </p:spPr>
        <p:txBody>
          <a:bodyPr anchor="ctr">
            <a:prstTxWarp prst="textDeflate">
              <a:avLst/>
            </a:prstTxWarp>
          </a:bodyPr>
          <a:lstStyle/>
          <a:p>
            <a:pPr algn="ctr" defTabSz="454025" eaLnBrk="1" hangingPunct="1"/>
            <a:r>
              <a:rPr lang="en-US" sz="5400" b="1" dirty="0" err="1" smtClean="0">
                <a:effectLst>
                  <a:innerShdw blurRad="63500" dist="50800" dir="8100000">
                    <a:prstClr val="black">
                      <a:alpha val="50000"/>
                    </a:prstClr>
                  </a:innerShdw>
                </a:effectLst>
              </a:rPr>
              <a:t>Evaluarea</a:t>
            </a:r>
            <a:r>
              <a:rPr lang="en-US" sz="5400" b="1" dirty="0" smtClean="0">
                <a:effectLst>
                  <a:innerShdw blurRad="63500" dist="50800" dir="8100000">
                    <a:prstClr val="black">
                      <a:alpha val="50000"/>
                    </a:prstClr>
                  </a:innerShdw>
                </a:effectLst>
              </a:rPr>
              <a:t> </a:t>
            </a:r>
            <a:r>
              <a:rPr lang="en-US" sz="5400" b="1" dirty="0" err="1" smtClean="0">
                <a:effectLst>
                  <a:innerShdw blurRad="63500" dist="50800" dir="8100000">
                    <a:prstClr val="black">
                      <a:alpha val="50000"/>
                    </a:prstClr>
                  </a:innerShdw>
                </a:effectLst>
              </a:rPr>
              <a:t>functiei</a:t>
            </a:r>
            <a:r>
              <a:rPr lang="en-US" sz="5400" b="1" dirty="0" smtClean="0">
                <a:effectLst>
                  <a:innerShdw blurRad="63500" dist="50800" dir="8100000">
                    <a:prstClr val="black">
                      <a:alpha val="50000"/>
                    </a:prstClr>
                  </a:innerShdw>
                </a:effectLst>
              </a:rPr>
              <a:t> </a:t>
            </a:r>
            <a:r>
              <a:rPr lang="en-US" sz="5400" b="1" dirty="0" err="1" smtClean="0">
                <a:effectLst>
                  <a:innerShdw blurRad="63500" dist="50800" dir="8100000">
                    <a:prstClr val="black">
                      <a:alpha val="50000"/>
                    </a:prstClr>
                  </a:innerShdw>
                </a:effectLst>
              </a:rPr>
              <a:t>arteriale</a:t>
            </a:r>
            <a:endParaRPr lang="en-US" sz="5400" b="1" dirty="0" smtClean="0">
              <a:effectLst>
                <a:innerShdw blurRad="63500" dist="50800" dir="8100000">
                  <a:prstClr val="black">
                    <a:alpha val="50000"/>
                  </a:prstClr>
                </a:innerShdw>
              </a:effectLst>
            </a:endParaRPr>
          </a:p>
          <a:p>
            <a:pPr algn="ctr" defTabSz="454025" eaLnBrk="1" hangingPunct="1"/>
            <a:r>
              <a:rPr lang="en-US" sz="5400" b="1" dirty="0" err="1" smtClean="0">
                <a:effectLst>
                  <a:innerShdw blurRad="63500" dist="50800" dir="8100000">
                    <a:prstClr val="black">
                      <a:alpha val="50000"/>
                    </a:prstClr>
                  </a:innerShdw>
                </a:effectLst>
              </a:rPr>
              <a:t>si</a:t>
            </a:r>
            <a:r>
              <a:rPr lang="en-US" sz="5400" b="1" dirty="0" smtClean="0">
                <a:effectLst>
                  <a:innerShdw blurRad="63500" dist="50800" dir="8100000">
                    <a:prstClr val="black">
                      <a:alpha val="50000"/>
                    </a:prstClr>
                  </a:innerShdw>
                </a:effectLst>
              </a:rPr>
              <a:t> </a:t>
            </a:r>
            <a:r>
              <a:rPr lang="en-US" sz="5400" b="1" dirty="0" err="1" smtClean="0">
                <a:effectLst>
                  <a:innerShdw blurRad="63500" dist="50800" dir="8100000">
                    <a:prstClr val="black">
                      <a:alpha val="50000"/>
                    </a:prstClr>
                  </a:innerShdw>
                </a:effectLst>
              </a:rPr>
              <a:t>interactiunea</a:t>
            </a:r>
            <a:endParaRPr lang="en-US" sz="5400" b="1" dirty="0" smtClean="0">
              <a:effectLst>
                <a:innerShdw blurRad="63500" dist="50800" dir="8100000">
                  <a:prstClr val="black">
                    <a:alpha val="50000"/>
                  </a:prstClr>
                </a:innerShdw>
              </a:effectLst>
            </a:endParaRPr>
          </a:p>
          <a:p>
            <a:pPr algn="ctr" defTabSz="454025" eaLnBrk="1" hangingPunct="1"/>
            <a:r>
              <a:rPr lang="en-US" sz="5400" b="1" dirty="0" err="1" smtClean="0">
                <a:effectLst>
                  <a:innerShdw blurRad="63500" dist="50800" dir="8100000">
                    <a:prstClr val="black">
                      <a:alpha val="50000"/>
                    </a:prstClr>
                  </a:innerShdw>
                </a:effectLst>
              </a:rPr>
              <a:t>ventriculo-arteriala</a:t>
            </a:r>
            <a:endParaRPr lang="en-US" sz="5400" b="1" dirty="0">
              <a:effectLst>
                <a:innerShdw blurRad="63500" dist="50800" dir="8100000">
                  <a:prstClr val="black">
                    <a:alpha val="50000"/>
                  </a:prstClr>
                </a:innerShdw>
              </a:effectLst>
            </a:endParaRPr>
          </a:p>
        </p:txBody>
      </p:sp>
      <p:sp>
        <p:nvSpPr>
          <p:cNvPr id="8195" name="TextBox 9"/>
          <p:cNvSpPr txBox="1">
            <a:spLocks noChangeArrowheads="1"/>
          </p:cNvSpPr>
          <p:nvPr/>
        </p:nvSpPr>
        <p:spPr bwMode="auto">
          <a:xfrm>
            <a:off x="1752600" y="5608638"/>
            <a:ext cx="5562600" cy="639762"/>
          </a:xfrm>
          <a:prstGeom prst="rect">
            <a:avLst/>
          </a:prstGeom>
          <a:noFill/>
          <a:ln w="9525">
            <a:noFill/>
            <a:miter lim="800000"/>
            <a:headEnd/>
            <a:tailEnd/>
          </a:ln>
        </p:spPr>
        <p:txBody>
          <a:bodyPr lIns="181536" tIns="90588" rIns="181536" bIns="90588" anchor="ctr">
            <a:prstTxWarp prst="textNoShape">
              <a:avLst/>
            </a:prstTxWarp>
          </a:bodyPr>
          <a:lstStyle/>
          <a:p>
            <a:pPr algn="ctr" defTabSz="454025" eaLnBrk="1" hangingPunct="1">
              <a:buClr>
                <a:srgbClr val="000000"/>
              </a:buClr>
              <a:buSzPct val="100000"/>
              <a:buFont typeface="Times New Roman" charset="0"/>
              <a:buNone/>
            </a:pPr>
            <a:r>
              <a:rPr lang="en-US" sz="2800" b="1" i="1" dirty="0" smtClean="0">
                <a:solidFill>
                  <a:srgbClr val="FFFF00"/>
                </a:solidFill>
                <a:effectLst>
                  <a:outerShdw blurRad="38100" dist="38100" dir="2700000" algn="tl">
                    <a:srgbClr val="000000">
                      <a:alpha val="43137"/>
                    </a:srgbClr>
                  </a:outerShdw>
                  <a:reflection blurRad="6350" stA="55000" endA="300" endPos="45500" dir="5400000" sy="-100000" algn="bl" rotWithShape="0"/>
                </a:effectLst>
              </a:rPr>
              <a:t>A. Ciobanu. D. </a:t>
            </a:r>
            <a:r>
              <a:rPr lang="en-US" sz="2800" b="1" i="1" dirty="0" err="1" smtClean="0">
                <a:solidFill>
                  <a:srgbClr val="FFFF00"/>
                </a:solidFill>
                <a:effectLst>
                  <a:outerShdw blurRad="38100" dist="38100" dir="2700000" algn="tl">
                    <a:srgbClr val="000000">
                      <a:alpha val="43137"/>
                    </a:srgbClr>
                  </a:outerShdw>
                  <a:reflection blurRad="6350" stA="55000" endA="300" endPos="45500" dir="5400000" sy="-100000" algn="bl" rotWithShape="0"/>
                </a:effectLst>
              </a:rPr>
              <a:t>Vinereanu</a:t>
            </a:r>
            <a:endParaRPr lang="en-US" sz="2000" b="1" i="1" dirty="0" smtClean="0">
              <a:solidFill>
                <a:srgbClr val="FFFF00"/>
              </a:solidFill>
              <a:effectLst>
                <a:outerShdw blurRad="38100" dist="38100" dir="2700000" algn="tl">
                  <a:srgbClr val="000000">
                    <a:alpha val="43137"/>
                  </a:srgbClr>
                </a:outerShdw>
                <a:reflection blurRad="6350" stA="55000" endA="300" endPos="45500" dir="5400000" sy="-100000" algn="bl" rotWithShape="0"/>
              </a:effectLst>
            </a:endParaRPr>
          </a:p>
          <a:p>
            <a:pPr algn="ctr" defTabSz="454025" eaLnBrk="1" hangingPunct="1">
              <a:buClr>
                <a:srgbClr val="000000"/>
              </a:buClr>
              <a:buSzPct val="100000"/>
              <a:buFont typeface="Times New Roman" charset="0"/>
              <a:buNone/>
            </a:pPr>
            <a:endParaRPr lang="en-US" sz="2800" b="1" i="1" dirty="0">
              <a:solidFill>
                <a:srgbClr val="FFFF00"/>
              </a:solidFill>
              <a:effectLst>
                <a:outerShdw blurRad="38100" dist="38100" dir="2700000" algn="tl">
                  <a:srgbClr val="000000">
                    <a:alpha val="43137"/>
                  </a:srgbClr>
                </a:outerShdw>
                <a:reflection blurRad="6350" stA="55000" endA="300" endPos="45500" dir="5400000" sy="-100000" algn="bl" rotWithShape="0"/>
              </a:effectLst>
              <a:latin typeface="Consolas" charset="0"/>
            </a:endParaRPr>
          </a:p>
        </p:txBody>
      </p:sp>
      <p:pic>
        <p:nvPicPr>
          <p:cNvPr id="12" name="Picture 11" descr="D:\salvari date\spital\sigle research\sigla research patrat.JPG"/>
          <p:cNvPicPr>
            <a:picLocks noChangeAspect="1" noChangeArrowheads="1"/>
          </p:cNvPicPr>
          <p:nvPr/>
        </p:nvPicPr>
        <p:blipFill>
          <a:blip r:embed="rId3" cstate="print"/>
          <a:srcRect/>
          <a:stretch>
            <a:fillRect/>
          </a:stretch>
        </p:blipFill>
        <p:spPr bwMode="auto">
          <a:xfrm>
            <a:off x="7772400" y="228600"/>
            <a:ext cx="1143000" cy="1143000"/>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pic>
        <p:nvPicPr>
          <p:cNvPr id="13" name="Picture 12"/>
          <p:cNvPicPr>
            <a:picLocks noChangeAspect="1" noChangeArrowheads="1"/>
          </p:cNvPicPr>
          <p:nvPr/>
        </p:nvPicPr>
        <p:blipFill>
          <a:blip r:embed="rId4" cstate="print"/>
          <a:srcRect/>
          <a:stretch>
            <a:fillRect/>
          </a:stretch>
        </p:blipFill>
        <p:spPr bwMode="auto">
          <a:xfrm>
            <a:off x="224412" y="208295"/>
            <a:ext cx="1223388" cy="1239505"/>
          </a:xfrm>
          <a:prstGeom prst="roundRect">
            <a:avLst>
              <a:gd name="adj" fmla="val 8594"/>
            </a:avLst>
          </a:prstGeom>
          <a:solidFill>
            <a:schemeClr val="bg1"/>
          </a:solidFill>
          <a:ln>
            <a:noFill/>
          </a:ln>
          <a:effectLst>
            <a:reflection blurRad="12700" stA="38000" endPos="28000" dist="5000" dir="5400000" sy="-100000" algn="bl" rotWithShape="0"/>
          </a:effectLst>
        </p:spPr>
      </p:pic>
      <p:sp>
        <p:nvSpPr>
          <p:cNvPr id="15" name="Oval 14"/>
          <p:cNvSpPr/>
          <p:nvPr/>
        </p:nvSpPr>
        <p:spPr>
          <a:xfrm>
            <a:off x="4457700" y="5105400"/>
            <a:ext cx="152400" cy="152400"/>
          </a:xfrm>
          <a:prstGeom prst="ellipse">
            <a:avLst/>
          </a:prstGeom>
          <a:solidFill>
            <a:srgbClr val="E92A78"/>
          </a:solidFill>
          <a:ln>
            <a:solidFill>
              <a:srgbClr val="E92A78"/>
            </a:solidFill>
          </a:ln>
          <a:effectLst>
            <a:outerShdw blurRad="40000" dist="23000" dir="5400000" rotWithShape="0">
              <a:srgbClr val="000000">
                <a:alpha val="35000"/>
              </a:srgbClr>
            </a:outerShdw>
            <a:reflection stA="50000" endPos="75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lIns="91395" tIns="45697" rIns="91395" bIns="45697" anchor="ctr"/>
          <a:lstStyle>
            <a:defPPr>
              <a:defRPr lang="en-GB"/>
            </a:defPPr>
            <a:lvl1pPr algn="l" defTabSz="454025" rtl="0" fontAlgn="base">
              <a:spcBef>
                <a:spcPct val="0"/>
              </a:spcBef>
              <a:spcAft>
                <a:spcPct val="0"/>
              </a:spcAft>
              <a:buClr>
                <a:srgbClr val="000000"/>
              </a:buClr>
              <a:buSzPct val="100000"/>
              <a:buFont typeface="Times New Roman" charset="0"/>
              <a:defRPr kern="1200">
                <a:solidFill>
                  <a:schemeClr val="lt1"/>
                </a:solidFill>
                <a:latin typeface="+mn-lt"/>
                <a:ea typeface="+mn-ea"/>
                <a:cs typeface="+mn-cs"/>
              </a:defRPr>
            </a:lvl1pPr>
            <a:lvl2pPr marL="739775" indent="-282575" algn="l" defTabSz="454025" rtl="0" fontAlgn="base">
              <a:spcBef>
                <a:spcPct val="0"/>
              </a:spcBef>
              <a:spcAft>
                <a:spcPct val="0"/>
              </a:spcAft>
              <a:buClr>
                <a:srgbClr val="000000"/>
              </a:buClr>
              <a:buSzPct val="100000"/>
              <a:buFont typeface="Times New Roman" charset="0"/>
              <a:defRPr kern="1200">
                <a:solidFill>
                  <a:schemeClr val="lt1"/>
                </a:solidFill>
                <a:latin typeface="+mn-lt"/>
                <a:ea typeface="+mn-ea"/>
                <a:cs typeface="+mn-cs"/>
              </a:defRPr>
            </a:lvl2pPr>
            <a:lvl3pPr marL="1139825" indent="-225425" algn="l" defTabSz="454025" rtl="0" fontAlgn="base">
              <a:spcBef>
                <a:spcPct val="0"/>
              </a:spcBef>
              <a:spcAft>
                <a:spcPct val="0"/>
              </a:spcAft>
              <a:buClr>
                <a:srgbClr val="000000"/>
              </a:buClr>
              <a:buSzPct val="100000"/>
              <a:buFont typeface="Times New Roman" charset="0"/>
              <a:defRPr kern="1200">
                <a:solidFill>
                  <a:schemeClr val="lt1"/>
                </a:solidFill>
                <a:latin typeface="+mn-lt"/>
                <a:ea typeface="+mn-ea"/>
                <a:cs typeface="+mn-cs"/>
              </a:defRPr>
            </a:lvl3pPr>
            <a:lvl4pPr marL="1597025" indent="-225425" algn="l" defTabSz="454025" rtl="0" fontAlgn="base">
              <a:spcBef>
                <a:spcPct val="0"/>
              </a:spcBef>
              <a:spcAft>
                <a:spcPct val="0"/>
              </a:spcAft>
              <a:buClr>
                <a:srgbClr val="000000"/>
              </a:buClr>
              <a:buSzPct val="100000"/>
              <a:buFont typeface="Times New Roman" charset="0"/>
              <a:defRPr kern="1200">
                <a:solidFill>
                  <a:schemeClr val="lt1"/>
                </a:solidFill>
                <a:latin typeface="+mn-lt"/>
                <a:ea typeface="+mn-ea"/>
                <a:cs typeface="+mn-cs"/>
              </a:defRPr>
            </a:lvl4pPr>
            <a:lvl5pPr marL="2052638" indent="-225425" algn="l" defTabSz="454025" rtl="0" fontAlgn="base">
              <a:spcBef>
                <a:spcPct val="0"/>
              </a:spcBef>
              <a:spcAft>
                <a:spcPct val="0"/>
              </a:spcAft>
              <a:buClr>
                <a:srgbClr val="000000"/>
              </a:buClr>
              <a:buSzPct val="100000"/>
              <a:buFont typeface="Times New Roman"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455388">
              <a:defRPr/>
            </a:pPr>
            <a:endParaRPr lang="en-US" dirty="0">
              <a:solidFill>
                <a:srgbClr val="FFFFFF"/>
              </a:solidFill>
            </a:endParaRPr>
          </a:p>
        </p:txBody>
      </p:sp>
      <p:sp>
        <p:nvSpPr>
          <p:cNvPr id="7" name="TextBox 9"/>
          <p:cNvSpPr txBox="1">
            <a:spLocks noChangeArrowheads="1"/>
          </p:cNvSpPr>
          <p:nvPr/>
        </p:nvSpPr>
        <p:spPr bwMode="auto">
          <a:xfrm>
            <a:off x="3581400" y="6370638"/>
            <a:ext cx="5562600" cy="639762"/>
          </a:xfrm>
          <a:prstGeom prst="rect">
            <a:avLst/>
          </a:prstGeom>
          <a:noFill/>
          <a:ln w="9525">
            <a:noFill/>
            <a:miter lim="800000"/>
            <a:headEnd/>
            <a:tailEnd/>
          </a:ln>
        </p:spPr>
        <p:txBody>
          <a:bodyPr lIns="181536" tIns="90588" rIns="181536" bIns="90588" anchor="ctr">
            <a:prstTxWarp prst="textNoShape">
              <a:avLst/>
            </a:prstTxWarp>
          </a:bodyPr>
          <a:lstStyle/>
          <a:p>
            <a:pPr algn="r" defTabSz="454025" eaLnBrk="1" hangingPunct="1">
              <a:buClr>
                <a:srgbClr val="000000"/>
              </a:buClr>
              <a:buSzPct val="100000"/>
              <a:buFont typeface="Times New Roman" charset="0"/>
              <a:buNone/>
            </a:pPr>
            <a:r>
              <a:rPr lang="en-US" sz="2000" b="1" i="1" dirty="0" smtClean="0">
                <a:solidFill>
                  <a:schemeClr val="accent3">
                    <a:lumMod val="20000"/>
                    <a:lumOff val="80000"/>
                  </a:schemeClr>
                </a:solidFill>
                <a:effectLst>
                  <a:outerShdw blurRad="38100" dist="38100" dir="2700000" algn="tl">
                    <a:srgbClr val="000000">
                      <a:alpha val="43137"/>
                    </a:srgbClr>
                  </a:outerShdw>
                  <a:reflection blurRad="6350" stA="55000" endA="300" endPos="45500" dir="5400000" sy="-100000" algn="bl" rotWithShape="0"/>
                </a:effectLst>
              </a:rPr>
              <a:t>UMF Carol Davila</a:t>
            </a:r>
          </a:p>
          <a:p>
            <a:pPr algn="r" defTabSz="454025" eaLnBrk="1" hangingPunct="1">
              <a:buClr>
                <a:srgbClr val="000000"/>
              </a:buClr>
              <a:buSzPct val="100000"/>
              <a:buFont typeface="Times New Roman" charset="0"/>
              <a:buNone/>
            </a:pPr>
            <a:r>
              <a:rPr lang="en-US" sz="2000" b="1" i="1" dirty="0" err="1" smtClean="0">
                <a:solidFill>
                  <a:schemeClr val="accent3">
                    <a:lumMod val="20000"/>
                    <a:lumOff val="80000"/>
                  </a:schemeClr>
                </a:solidFill>
                <a:effectLst>
                  <a:outerShdw blurRad="38100" dist="38100" dir="2700000" algn="tl">
                    <a:srgbClr val="000000">
                      <a:alpha val="43137"/>
                    </a:srgbClr>
                  </a:outerShdw>
                  <a:reflection blurRad="6350" stA="55000" endA="300" endPos="45500" dir="5400000" sy="-100000" algn="bl" rotWithShape="0"/>
                </a:effectLst>
              </a:rPr>
              <a:t>Spitalul</a:t>
            </a:r>
            <a:r>
              <a:rPr lang="en-US" sz="2000" b="1" i="1" dirty="0" smtClean="0">
                <a:solidFill>
                  <a:schemeClr val="accent3">
                    <a:lumMod val="20000"/>
                    <a:lumOff val="80000"/>
                  </a:schemeClr>
                </a:solidFill>
                <a:effectLst>
                  <a:outerShdw blurRad="38100" dist="38100" dir="2700000" algn="tl">
                    <a:srgbClr val="000000">
                      <a:alpha val="43137"/>
                    </a:srgbClr>
                  </a:outerShdw>
                  <a:reflection blurRad="6350" stA="55000" endA="300" endPos="45500" dir="5400000" sy="-100000" algn="bl" rotWithShape="0"/>
                </a:effectLst>
              </a:rPr>
              <a:t> </a:t>
            </a:r>
            <a:r>
              <a:rPr lang="en-US" sz="2000" b="1" i="1" dirty="0" err="1" smtClean="0">
                <a:solidFill>
                  <a:schemeClr val="accent3">
                    <a:lumMod val="20000"/>
                    <a:lumOff val="80000"/>
                  </a:schemeClr>
                </a:solidFill>
                <a:effectLst>
                  <a:outerShdw blurRad="38100" dist="38100" dir="2700000" algn="tl">
                    <a:srgbClr val="000000">
                      <a:alpha val="43137"/>
                    </a:srgbClr>
                  </a:outerShdw>
                  <a:reflection blurRad="6350" stA="55000" endA="300" endPos="45500" dir="5400000" sy="-100000" algn="bl" rotWithShape="0"/>
                </a:effectLst>
              </a:rPr>
              <a:t>Universitar</a:t>
            </a:r>
            <a:r>
              <a:rPr lang="en-US" sz="2000" b="1" i="1" dirty="0" smtClean="0">
                <a:solidFill>
                  <a:schemeClr val="accent3">
                    <a:lumMod val="20000"/>
                    <a:lumOff val="80000"/>
                  </a:schemeClr>
                </a:solidFill>
                <a:effectLst>
                  <a:outerShdw blurRad="38100" dist="38100" dir="2700000" algn="tl">
                    <a:srgbClr val="000000">
                      <a:alpha val="43137"/>
                    </a:srgbClr>
                  </a:outerShdw>
                  <a:reflection blurRad="6350" stA="55000" endA="300" endPos="45500" dir="5400000" sy="-100000" algn="bl" rotWithShape="0"/>
                </a:effectLst>
              </a:rPr>
              <a:t> </a:t>
            </a:r>
            <a:r>
              <a:rPr lang="en-US" sz="2000" b="1" i="1" dirty="0" smtClean="0">
                <a:solidFill>
                  <a:schemeClr val="accent3">
                    <a:lumMod val="20000"/>
                    <a:lumOff val="80000"/>
                  </a:schemeClr>
                </a:solidFill>
                <a:effectLst>
                  <a:outerShdw blurRad="38100" dist="38100" dir="2700000" algn="tl">
                    <a:srgbClr val="000000">
                      <a:alpha val="43137"/>
                    </a:srgbClr>
                  </a:outerShdw>
                  <a:reflection blurRad="6350" stA="55000" endA="300" endPos="45500" dir="5400000" sy="-100000" algn="bl" rotWithShape="0"/>
                </a:effectLst>
              </a:rPr>
              <a:t>de </a:t>
            </a:r>
            <a:r>
              <a:rPr lang="en-US" sz="2000" b="1" i="1" dirty="0" err="1" smtClean="0">
                <a:solidFill>
                  <a:schemeClr val="accent3">
                    <a:lumMod val="20000"/>
                    <a:lumOff val="80000"/>
                  </a:schemeClr>
                </a:solidFill>
                <a:effectLst>
                  <a:outerShdw blurRad="38100" dist="38100" dir="2700000" algn="tl">
                    <a:srgbClr val="000000">
                      <a:alpha val="43137"/>
                    </a:srgbClr>
                  </a:outerShdw>
                  <a:reflection blurRad="6350" stA="55000" endA="300" endPos="45500" dir="5400000" sy="-100000" algn="bl" rotWithShape="0"/>
                </a:effectLst>
              </a:rPr>
              <a:t>Urgenta</a:t>
            </a:r>
            <a:r>
              <a:rPr lang="en-US" sz="2000" b="1" i="1" dirty="0" smtClean="0">
                <a:solidFill>
                  <a:schemeClr val="accent3">
                    <a:lumMod val="20000"/>
                    <a:lumOff val="80000"/>
                  </a:schemeClr>
                </a:solidFill>
                <a:effectLst>
                  <a:outerShdw blurRad="38100" dist="38100" dir="2700000" algn="tl">
                    <a:srgbClr val="000000">
                      <a:alpha val="43137"/>
                    </a:srgbClr>
                  </a:outerShdw>
                  <a:reflection blurRad="6350" stA="55000" endA="300" endPos="45500" dir="5400000" sy="-100000" algn="bl" rotWithShape="0"/>
                </a:effectLst>
              </a:rPr>
              <a:t> </a:t>
            </a:r>
            <a:r>
              <a:rPr lang="en-US" sz="2000" b="1" i="1" dirty="0" err="1" smtClean="0">
                <a:solidFill>
                  <a:schemeClr val="accent3">
                    <a:lumMod val="20000"/>
                    <a:lumOff val="80000"/>
                  </a:schemeClr>
                </a:solidFill>
                <a:effectLst>
                  <a:outerShdw blurRad="38100" dist="38100" dir="2700000" algn="tl">
                    <a:srgbClr val="000000">
                      <a:alpha val="43137"/>
                    </a:srgbClr>
                  </a:outerShdw>
                  <a:reflection blurRad="6350" stA="55000" endA="300" endPos="45500" dir="5400000" sy="-100000" algn="bl" rotWithShape="0"/>
                </a:effectLst>
              </a:rPr>
              <a:t>Bucuresti</a:t>
            </a:r>
            <a:endParaRPr lang="en-US" sz="2000" b="1" i="1" dirty="0" smtClean="0">
              <a:solidFill>
                <a:schemeClr val="accent3">
                  <a:lumMod val="20000"/>
                  <a:lumOff val="80000"/>
                </a:schemeClr>
              </a:solidFill>
              <a:effectLst>
                <a:outerShdw blurRad="38100" dist="38100" dir="2700000" algn="tl">
                  <a:srgbClr val="000000">
                    <a:alpha val="43137"/>
                  </a:srgbClr>
                </a:outerShdw>
                <a:reflection blurRad="6350" stA="55000" endA="300" endPos="45500" dir="5400000" sy="-100000" algn="bl" rotWithShape="0"/>
              </a:effectLst>
            </a:endParaRPr>
          </a:p>
          <a:p>
            <a:pPr algn="r" defTabSz="454025" eaLnBrk="1" hangingPunct="1">
              <a:buClr>
                <a:srgbClr val="000000"/>
              </a:buClr>
              <a:buSzPct val="100000"/>
              <a:buFont typeface="Times New Roman" charset="0"/>
              <a:buNone/>
            </a:pPr>
            <a:endParaRPr lang="en-US" sz="2800" b="1" i="1" dirty="0">
              <a:solidFill>
                <a:srgbClr val="FFFF00"/>
              </a:solidFill>
              <a:effectLst>
                <a:outerShdw blurRad="38100" dist="38100" dir="2700000" algn="tl">
                  <a:srgbClr val="000000">
                    <a:alpha val="43137"/>
                  </a:srgbClr>
                </a:outerShdw>
                <a:reflection blurRad="6350" stA="55000" endA="300" endPos="45500" dir="5400000" sy="-100000" algn="bl" rotWithShape="0"/>
              </a:effectLst>
              <a:latin typeface="Consolas"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6"/>
          <p:cNvSpPr>
            <a:spLocks noChangeArrowheads="1"/>
          </p:cNvSpPr>
          <p:nvPr/>
        </p:nvSpPr>
        <p:spPr bwMode="auto">
          <a:xfrm>
            <a:off x="5548313" y="4981575"/>
            <a:ext cx="3132137" cy="152400"/>
          </a:xfrm>
          <a:prstGeom prst="rect">
            <a:avLst/>
          </a:prstGeom>
          <a:noFill/>
          <a:ln w="12700">
            <a:noFill/>
            <a:miter lim="800000"/>
            <a:headEnd/>
            <a:tailEnd/>
          </a:ln>
        </p:spPr>
        <p:txBody>
          <a:bodyPr lIns="0" tIns="0" rIns="0" bIns="0">
            <a:spAutoFit/>
          </a:bodyPr>
          <a:lstStyle/>
          <a:p>
            <a:pPr>
              <a:spcBef>
                <a:spcPts val="500"/>
              </a:spcBef>
              <a:spcAft>
                <a:spcPts val="500"/>
              </a:spcAft>
              <a:tabLst>
                <a:tab pos="55563" algn="l"/>
              </a:tabLst>
            </a:pPr>
            <a:endParaRPr lang="en-GB" sz="1000" baseline="0">
              <a:ea typeface="ＭＳ Ｐゴシック" charset="-128"/>
              <a:cs typeface="ＭＳ Ｐゴシック" charset="-128"/>
            </a:endParaRPr>
          </a:p>
        </p:txBody>
      </p:sp>
      <p:sp>
        <p:nvSpPr>
          <p:cNvPr id="9" name="Title 1"/>
          <p:cNvSpPr txBox="1">
            <a:spLocks/>
          </p:cNvSpPr>
          <p:nvPr/>
        </p:nvSpPr>
        <p:spPr>
          <a:xfrm>
            <a:off x="457200" y="76200"/>
            <a:ext cx="8382000" cy="1143000"/>
          </a:xfrm>
          <a:prstGeom prst="rect">
            <a:avLst/>
          </a:prstGeom>
        </p:spPr>
        <p:txBody>
          <a:bodyPr vert="horz" anchor="t">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100" normalizeH="0" baseline="0" noProof="0" dirty="0" smtClean="0">
                <a:ln>
                  <a:noFill/>
                </a:ln>
                <a:effectLst/>
                <a:uLnTx/>
                <a:uFillTx/>
                <a:latin typeface="Calibri"/>
                <a:ea typeface="ＭＳ Ｐゴシック" pitchFamily="34" charset="-128"/>
                <a:cs typeface="Calibri"/>
              </a:rPr>
              <a:t>How to assess arterial function ?</a:t>
            </a:r>
            <a:endParaRPr kumimoji="0" lang="en-US" sz="4000" b="1" i="0" u="none" strike="noStrike" kern="1200" cap="none" spc="-100" normalizeH="0" baseline="0" noProof="0" dirty="0">
              <a:ln>
                <a:noFill/>
              </a:ln>
              <a:effectLst/>
              <a:uLnTx/>
              <a:uFillTx/>
              <a:latin typeface="Calibri"/>
              <a:ea typeface="ＭＳ Ｐゴシック" pitchFamily="34" charset="-128"/>
              <a:cs typeface="Calibri"/>
            </a:endParaRPr>
          </a:p>
        </p:txBody>
      </p:sp>
      <p:sp>
        <p:nvSpPr>
          <p:cNvPr id="10" name="Content Placeholder 2"/>
          <p:cNvSpPr txBox="1">
            <a:spLocks/>
          </p:cNvSpPr>
          <p:nvPr/>
        </p:nvSpPr>
        <p:spPr bwMode="auto">
          <a:xfrm>
            <a:off x="76200" y="1646237"/>
            <a:ext cx="4343400" cy="2620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11163" marR="0" lvl="0" indent="-342900" algn="ctr" defTabSz="914400" rtl="0" eaLnBrk="1" fontAlgn="base" latinLnBrk="0" hangingPunct="1">
              <a:lnSpc>
                <a:spcPct val="100000"/>
              </a:lnSpc>
              <a:spcBef>
                <a:spcPts val="700"/>
              </a:spcBef>
              <a:spcAft>
                <a:spcPct val="0"/>
              </a:spcAft>
              <a:buClr>
                <a:schemeClr val="tx2"/>
              </a:buClr>
              <a:buSzPct val="95000"/>
              <a:buFont typeface="Arial" charset="0"/>
              <a:buNone/>
              <a:tabLst/>
              <a:defRPr/>
            </a:pPr>
            <a:r>
              <a:rPr kumimoji="0" lang="en-US" sz="2800" b="1" i="0" u="none" strike="noStrike" kern="1200" cap="none" spc="0" normalizeH="0" baseline="0" noProof="0" dirty="0" smtClean="0">
                <a:ln>
                  <a:noFill/>
                </a:ln>
                <a:solidFill>
                  <a:srgbClr val="FFFF00"/>
                </a:solidFill>
                <a:effectLst/>
                <a:uLnTx/>
                <a:uFillTx/>
                <a:latin typeface="Calibri" pitchFamily="34" charset="0"/>
                <a:ea typeface="ＭＳ Ｐゴシック" pitchFamily="34" charset="-128"/>
                <a:cs typeface="Calibri" pitchFamily="34" charset="0"/>
              </a:rPr>
              <a:t>Markers of </a:t>
            </a:r>
          </a:p>
          <a:p>
            <a:pPr marL="411163" marR="0" lvl="0" indent="-342900" algn="ctr" defTabSz="914400" rtl="0" eaLnBrk="1" fontAlgn="base" latinLnBrk="0" hangingPunct="1">
              <a:lnSpc>
                <a:spcPct val="100000"/>
              </a:lnSpc>
              <a:spcBef>
                <a:spcPts val="700"/>
              </a:spcBef>
              <a:spcAft>
                <a:spcPct val="0"/>
              </a:spcAft>
              <a:buClr>
                <a:schemeClr val="tx2"/>
              </a:buClr>
              <a:buSzPct val="95000"/>
              <a:buFont typeface="Arial" charset="0"/>
              <a:buNone/>
              <a:tabLst/>
              <a:defRPr/>
            </a:pPr>
            <a:r>
              <a:rPr kumimoji="0" lang="en-US" sz="2800" b="1" i="0" u="none" strike="noStrike" kern="1200" cap="none" spc="0" normalizeH="0" baseline="0" noProof="0" dirty="0" smtClean="0">
                <a:ln>
                  <a:noFill/>
                </a:ln>
                <a:solidFill>
                  <a:srgbClr val="FFFF00"/>
                </a:solidFill>
                <a:effectLst/>
                <a:uLnTx/>
                <a:uFillTx/>
                <a:latin typeface="Calibri" pitchFamily="34" charset="0"/>
                <a:ea typeface="ＭＳ Ｐゴシック" pitchFamily="34" charset="-128"/>
                <a:cs typeface="Calibri" pitchFamily="34" charset="0"/>
              </a:rPr>
              <a:t>subclinical atherosclerosis</a:t>
            </a:r>
          </a:p>
          <a:p>
            <a:pPr marL="411163" marR="0" lvl="0" indent="-342900" algn="l" defTabSz="914400" rtl="0" eaLnBrk="1" fontAlgn="base" latinLnBrk="0" hangingPunct="1">
              <a:lnSpc>
                <a:spcPct val="100000"/>
              </a:lnSpc>
              <a:spcBef>
                <a:spcPts val="700"/>
              </a:spcBef>
              <a:spcAft>
                <a:spcPct val="0"/>
              </a:spcAft>
              <a:buClr>
                <a:schemeClr val="tx2"/>
              </a:buClr>
              <a:buSzPct val="95000"/>
              <a:buFont typeface="Arial" charset="0"/>
              <a:buNone/>
              <a:tabLst/>
              <a:defRPr/>
            </a:pPr>
            <a:endParaRPr kumimoji="0" lang="en-US" sz="3000" b="1" i="0" u="none" strike="noStrike" kern="1200" cap="none" spc="0" normalizeH="0" baseline="0" noProof="0" dirty="0" smtClean="0">
              <a:ln>
                <a:noFill/>
              </a:ln>
              <a:effectLst/>
              <a:uLnTx/>
              <a:uFillTx/>
              <a:latin typeface="+mn-lt"/>
              <a:ea typeface="ＭＳ Ｐゴシック" pitchFamily="34" charset="-128"/>
              <a:cs typeface="ＭＳ Ｐゴシック" pitchFamily="-106" charset="-128"/>
            </a:endParaRPr>
          </a:p>
          <a:p>
            <a:pPr marL="411163" marR="0" lvl="0" indent="-342900" algn="l" defTabSz="914400" rtl="0" eaLnBrk="1" fontAlgn="base" latinLnBrk="0" hangingPunct="1">
              <a:lnSpc>
                <a:spcPct val="100000"/>
              </a:lnSpc>
              <a:spcBef>
                <a:spcPts val="700"/>
              </a:spcBef>
              <a:spcAft>
                <a:spcPct val="0"/>
              </a:spcAft>
              <a:buClr>
                <a:schemeClr val="tx2"/>
              </a:buClr>
              <a:buSzPct val="95000"/>
              <a:buFont typeface="Wingdings" charset="2"/>
              <a:buChar char="Ø"/>
              <a:tabLst/>
              <a:defRPr/>
            </a:pPr>
            <a:r>
              <a:rPr kumimoji="0" lang="en-US" sz="3000" b="1" i="0" u="none" strike="noStrike" kern="1200" cap="none" spc="0" normalizeH="0" baseline="0" noProof="0" dirty="0" smtClean="0">
                <a:ln>
                  <a:noFill/>
                </a:ln>
                <a:effectLst/>
                <a:uLnTx/>
                <a:uFillTx/>
                <a:latin typeface="+mn-lt"/>
                <a:ea typeface="ＭＳ Ｐゴシック" pitchFamily="34" charset="-128"/>
                <a:cs typeface="ＭＳ Ｐゴシック" pitchFamily="-106" charset="-128"/>
              </a:rPr>
              <a:t>Carotid </a:t>
            </a:r>
            <a:r>
              <a:rPr kumimoji="0" lang="en-US" sz="3000" b="1" i="0" u="none" strike="noStrike" kern="1200" cap="none" spc="0" normalizeH="0" baseline="0" noProof="0" dirty="0" err="1" smtClean="0">
                <a:ln>
                  <a:noFill/>
                </a:ln>
                <a:effectLst/>
                <a:uLnTx/>
                <a:uFillTx/>
                <a:latin typeface="+mn-lt"/>
                <a:ea typeface="ＭＳ Ｐゴシック" pitchFamily="34" charset="-128"/>
                <a:cs typeface="ＭＳ Ｐゴシック" pitchFamily="-106" charset="-128"/>
              </a:rPr>
              <a:t>intima</a:t>
            </a:r>
            <a:r>
              <a:rPr kumimoji="0" lang="en-US" sz="3000" b="1" i="0" u="none" strike="noStrike" kern="1200" cap="none" spc="0" normalizeH="0" baseline="0" noProof="0" dirty="0" smtClean="0">
                <a:ln>
                  <a:noFill/>
                </a:ln>
                <a:effectLst/>
                <a:uLnTx/>
                <a:uFillTx/>
                <a:latin typeface="+mn-lt"/>
                <a:ea typeface="ＭＳ Ｐゴシック" pitchFamily="34" charset="-128"/>
                <a:cs typeface="ＭＳ Ｐゴシック" pitchFamily="-106" charset="-128"/>
              </a:rPr>
              <a:t>-media thickness</a:t>
            </a:r>
            <a:endParaRPr kumimoji="0" lang="en-US" sz="3000" b="1" i="0" u="none" strike="noStrike" kern="1200" cap="none" spc="0" normalizeH="0" baseline="0" noProof="0" dirty="0">
              <a:ln>
                <a:noFill/>
              </a:ln>
              <a:effectLst/>
              <a:uLnTx/>
              <a:uFillTx/>
              <a:latin typeface="+mn-lt"/>
              <a:ea typeface="ＭＳ Ｐゴシック" pitchFamily="34" charset="-128"/>
              <a:cs typeface="ＭＳ Ｐゴシック" pitchFamily="-106" charset="-128"/>
            </a:endParaRPr>
          </a:p>
        </p:txBody>
      </p:sp>
      <p:sp>
        <p:nvSpPr>
          <p:cNvPr id="12" name="AutoShape 4"/>
          <p:cNvSpPr>
            <a:spLocks noChangeArrowheads="1"/>
          </p:cNvSpPr>
          <p:nvPr/>
        </p:nvSpPr>
        <p:spPr bwMode="invGray">
          <a:xfrm>
            <a:off x="152400" y="1066800"/>
            <a:ext cx="8763000" cy="76184"/>
          </a:xfrm>
          <a:prstGeom prst="roundRect">
            <a:avLst>
              <a:gd name="adj" fmla="val 50000"/>
            </a:avLst>
          </a:prstGeom>
          <a:gradFill rotWithShape="0">
            <a:gsLst>
              <a:gs pos="0">
                <a:srgbClr val="000000"/>
              </a:gs>
              <a:gs pos="39999">
                <a:srgbClr val="0A128C"/>
              </a:gs>
              <a:gs pos="70000">
                <a:srgbClr val="181CC7"/>
              </a:gs>
              <a:gs pos="88000">
                <a:srgbClr val="7005D4"/>
              </a:gs>
              <a:gs pos="100000">
                <a:srgbClr val="8C3D91"/>
              </a:gs>
            </a:gsLst>
            <a:lin ang="0"/>
          </a:gradFill>
          <a:ln w="9525" algn="ctr">
            <a:noFill/>
            <a:round/>
            <a:headEnd/>
            <a:tailEnd/>
          </a:ln>
          <a:effectLst/>
          <a:scene3d>
            <a:camera prst="orthographicFront">
              <a:rot lat="0" lon="0" rev="0"/>
            </a:camera>
            <a:lightRig rig="contrasting" dir="t">
              <a:rot lat="0" lon="0" rev="7800000"/>
            </a:lightRig>
          </a:scene3d>
          <a:sp3d>
            <a:bevelT w="139700" h="139700"/>
          </a:sp3d>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ro-RO" sz="1800" smtClean="0">
              <a:cs typeface="+mn-cs"/>
            </a:endParaRPr>
          </a:p>
        </p:txBody>
      </p:sp>
      <p:sp>
        <p:nvSpPr>
          <p:cNvPr id="13" name="Content Placeholder 2"/>
          <p:cNvSpPr txBox="1">
            <a:spLocks/>
          </p:cNvSpPr>
          <p:nvPr/>
        </p:nvSpPr>
        <p:spPr bwMode="auto">
          <a:xfrm>
            <a:off x="4495800" y="1600200"/>
            <a:ext cx="4648200" cy="4525963"/>
          </a:xfrm>
          <a:prstGeom prst="rect">
            <a:avLst/>
          </a:prstGeom>
          <a:noFill/>
          <a:ln w="9525">
            <a:noFill/>
            <a:miter lim="800000"/>
            <a:headEnd/>
            <a:tailEnd/>
          </a:ln>
        </p:spPr>
        <p:txBody>
          <a:bodyPr>
            <a:prstTxWarp prst="textNoShape">
              <a:avLst/>
            </a:prstTxWarp>
          </a:bodyPr>
          <a:lstStyle/>
          <a:p>
            <a:pPr marL="342900" indent="-342900" algn="ctr" eaLnBrk="0" hangingPunct="0">
              <a:spcBef>
                <a:spcPct val="20000"/>
              </a:spcBef>
              <a:buFont typeface="Arial" charset="0"/>
              <a:buNone/>
            </a:pPr>
            <a:r>
              <a:rPr lang="en-US" sz="2800" b="1" dirty="0">
                <a:solidFill>
                  <a:srgbClr val="FFFF00"/>
                </a:solidFill>
                <a:latin typeface="Calibri" charset="0"/>
              </a:rPr>
              <a:t>Markers of </a:t>
            </a:r>
          </a:p>
          <a:p>
            <a:pPr marL="342900" indent="-342900" algn="ctr" eaLnBrk="0" hangingPunct="0">
              <a:spcBef>
                <a:spcPct val="20000"/>
              </a:spcBef>
              <a:buFont typeface="Arial" charset="0"/>
              <a:buNone/>
            </a:pPr>
            <a:r>
              <a:rPr lang="en-US" sz="2800" b="1" dirty="0">
                <a:solidFill>
                  <a:srgbClr val="FFFF00"/>
                </a:solidFill>
                <a:latin typeface="Calibri" charset="0"/>
              </a:rPr>
              <a:t>arterial dysfunction</a:t>
            </a:r>
          </a:p>
          <a:p>
            <a:pPr marL="342900" indent="-342900" eaLnBrk="0" hangingPunct="0">
              <a:spcBef>
                <a:spcPct val="20000"/>
              </a:spcBef>
              <a:buFont typeface="Arial" charset="0"/>
              <a:buNone/>
            </a:pPr>
            <a:endParaRPr lang="en-US" sz="3200" b="1" dirty="0">
              <a:solidFill>
                <a:srgbClr val="FFFFFF"/>
              </a:solidFill>
              <a:latin typeface="Calibri" charset="0"/>
            </a:endParaRPr>
          </a:p>
          <a:p>
            <a:pPr marL="342900" indent="-342900" eaLnBrk="0" hangingPunct="0">
              <a:spcBef>
                <a:spcPct val="20000"/>
              </a:spcBef>
              <a:buFont typeface="Wingdings" charset="2"/>
              <a:buChar char="Ø"/>
            </a:pPr>
            <a:r>
              <a:rPr lang="en-US" sz="3200" b="1" dirty="0">
                <a:solidFill>
                  <a:srgbClr val="FFFFFF"/>
                </a:solidFill>
                <a:latin typeface="Calibri" charset="0"/>
              </a:rPr>
              <a:t>Endothelial dysfunction </a:t>
            </a:r>
          </a:p>
          <a:p>
            <a:pPr marL="342900" indent="-342900" eaLnBrk="0" hangingPunct="0">
              <a:spcBef>
                <a:spcPct val="20000"/>
              </a:spcBef>
              <a:buFont typeface="Wingdings" charset="2"/>
              <a:buChar char="Ø"/>
            </a:pPr>
            <a:endParaRPr lang="en-US" sz="3200" b="1" dirty="0">
              <a:solidFill>
                <a:srgbClr val="FFFFFF"/>
              </a:solidFill>
              <a:latin typeface="Calibri" charset="0"/>
            </a:endParaRPr>
          </a:p>
          <a:p>
            <a:pPr marL="342900" indent="-342900" eaLnBrk="0" hangingPunct="0">
              <a:spcBef>
                <a:spcPct val="20000"/>
              </a:spcBef>
              <a:buFont typeface="Wingdings" charset="2"/>
              <a:buChar char="Ø"/>
            </a:pPr>
            <a:endParaRPr lang="en-US" sz="3200" b="1" dirty="0">
              <a:solidFill>
                <a:srgbClr val="FFFFFF"/>
              </a:solidFill>
              <a:latin typeface="Calibri" charset="0"/>
            </a:endParaRPr>
          </a:p>
          <a:p>
            <a:pPr marL="342900" indent="-342900" eaLnBrk="0" hangingPunct="0">
              <a:spcBef>
                <a:spcPct val="20000"/>
              </a:spcBef>
              <a:buFont typeface="Wingdings" charset="2"/>
              <a:buChar char="Ø"/>
            </a:pPr>
            <a:r>
              <a:rPr lang="en-US" sz="3200" b="1" dirty="0">
                <a:solidFill>
                  <a:srgbClr val="FFFFFF"/>
                </a:solidFill>
                <a:latin typeface="Calibri" charset="0"/>
              </a:rPr>
              <a:t>Arterial stiffness</a:t>
            </a:r>
          </a:p>
        </p:txBody>
      </p:sp>
      <p:cxnSp>
        <p:nvCxnSpPr>
          <p:cNvPr id="14" name="Straight Connector 13"/>
          <p:cNvCxnSpPr>
            <a:cxnSpLocks noChangeShapeType="1"/>
          </p:cNvCxnSpPr>
          <p:nvPr/>
        </p:nvCxnSpPr>
        <p:spPr bwMode="auto">
          <a:xfrm>
            <a:off x="4419600" y="1371600"/>
            <a:ext cx="0" cy="5181600"/>
          </a:xfrm>
          <a:prstGeom prst="line">
            <a:avLst/>
          </a:prstGeom>
          <a:noFill/>
          <a:ln w="28575">
            <a:solidFill>
              <a:srgbClr val="4A7EBB"/>
            </a:solidFill>
            <a:round/>
            <a:headEnd/>
            <a:tailEnd/>
          </a:ln>
          <a:effectLst>
            <a:outerShdw blurRad="63500" dist="38100" dir="2700000" algn="tl" rotWithShape="0">
              <a:srgbClr val="000000">
                <a:alpha val="39998"/>
              </a:srgbClr>
            </a:outerShdw>
          </a:effectLst>
        </p:spPr>
      </p:cxnSp>
      <p:cxnSp>
        <p:nvCxnSpPr>
          <p:cNvPr id="15" name="Straight Connector 14"/>
          <p:cNvCxnSpPr>
            <a:cxnSpLocks noChangeShapeType="1"/>
          </p:cNvCxnSpPr>
          <p:nvPr/>
        </p:nvCxnSpPr>
        <p:spPr bwMode="auto">
          <a:xfrm>
            <a:off x="228600" y="2743200"/>
            <a:ext cx="8382000" cy="0"/>
          </a:xfrm>
          <a:prstGeom prst="line">
            <a:avLst/>
          </a:prstGeom>
          <a:noFill/>
          <a:ln w="28575">
            <a:solidFill>
              <a:srgbClr val="4A7EBB"/>
            </a:solidFill>
            <a:round/>
            <a:headEnd/>
            <a:tailEnd/>
          </a:ln>
          <a:effectLst>
            <a:outerShdw blurRad="63500" dist="38100" dir="2700000" algn="tl" rotWithShape="0">
              <a:srgbClr val="000000">
                <a:alpha val="39998"/>
              </a:srgbClr>
            </a:outerShdw>
          </a:effectLst>
        </p:spPr>
      </p:cxnSp>
      <p:sp>
        <p:nvSpPr>
          <p:cNvPr id="11" name="Content Placeholder 2"/>
          <p:cNvSpPr txBox="1">
            <a:spLocks/>
          </p:cNvSpPr>
          <p:nvPr/>
        </p:nvSpPr>
        <p:spPr bwMode="auto">
          <a:xfrm>
            <a:off x="76200" y="4419600"/>
            <a:ext cx="4343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11163" marR="0" lvl="0" indent="-342900" algn="l" defTabSz="914400" rtl="0" eaLnBrk="1" fontAlgn="base" latinLnBrk="0" hangingPunct="1">
              <a:lnSpc>
                <a:spcPct val="100000"/>
              </a:lnSpc>
              <a:spcBef>
                <a:spcPts val="700"/>
              </a:spcBef>
              <a:spcAft>
                <a:spcPct val="0"/>
              </a:spcAft>
              <a:buClr>
                <a:schemeClr val="tx2"/>
              </a:buClr>
              <a:buSzPct val="95000"/>
              <a:tabLst/>
              <a:defRPr/>
            </a:pPr>
            <a:endParaRPr kumimoji="0" lang="en-US" sz="3000" b="1" i="0" u="none" strike="noStrike" kern="1200" cap="none" spc="0" normalizeH="0" baseline="0" noProof="0" dirty="0" smtClean="0">
              <a:ln>
                <a:noFill/>
              </a:ln>
              <a:effectLst/>
              <a:uLnTx/>
              <a:uFillTx/>
              <a:latin typeface="+mn-lt"/>
              <a:ea typeface="ＭＳ Ｐゴシック" pitchFamily="34" charset="-128"/>
              <a:cs typeface="ＭＳ Ｐゴシック" pitchFamily="-106" charset="-128"/>
            </a:endParaRPr>
          </a:p>
          <a:p>
            <a:pPr marL="411163" marR="0" lvl="0" indent="-342900" algn="l" defTabSz="914400" rtl="0" eaLnBrk="1" fontAlgn="base" latinLnBrk="0" hangingPunct="1">
              <a:lnSpc>
                <a:spcPct val="100000"/>
              </a:lnSpc>
              <a:spcBef>
                <a:spcPts val="700"/>
              </a:spcBef>
              <a:spcAft>
                <a:spcPct val="0"/>
              </a:spcAft>
              <a:buClr>
                <a:schemeClr val="tx2"/>
              </a:buClr>
              <a:buSzPct val="95000"/>
              <a:buFont typeface="Wingdings" charset="2"/>
              <a:buChar char="Ø"/>
              <a:tabLst/>
              <a:defRPr/>
            </a:pPr>
            <a:r>
              <a:rPr kumimoji="0" lang="en-US" sz="3000" b="1" i="0" u="none" strike="noStrike" kern="1200" cap="none" spc="0" normalizeH="0" baseline="0" noProof="0" dirty="0" smtClean="0">
                <a:ln>
                  <a:noFill/>
                </a:ln>
                <a:effectLst/>
                <a:uLnTx/>
                <a:uFillTx/>
                <a:latin typeface="+mn-lt"/>
                <a:ea typeface="ＭＳ Ｐゴシック" pitchFamily="34" charset="-128"/>
                <a:cs typeface="ＭＳ Ｐゴシック" pitchFamily="-106" charset="-128"/>
              </a:rPr>
              <a:t>Ankle-brachial index</a:t>
            </a:r>
            <a:endParaRPr kumimoji="0" lang="en-US" sz="3000" b="1" i="0" u="none" strike="noStrike" kern="1200" cap="none" spc="0" normalizeH="0" baseline="0" noProof="0" dirty="0">
              <a:ln>
                <a:noFill/>
              </a:ln>
              <a:effectLst/>
              <a:uLnTx/>
              <a:uFillTx/>
              <a:latin typeface="+mn-lt"/>
              <a:ea typeface="ＭＳ Ｐゴシック" pitchFamily="34" charset="-128"/>
              <a:cs typeface="ＭＳ Ｐゴシック" pitchFamily="-106" charset="-128"/>
            </a:endParaRPr>
          </a:p>
        </p:txBody>
      </p:sp>
    </p:spTree>
  </p:cSld>
  <p:clrMapOvr>
    <a:masterClrMapping/>
  </p:clrMapOvr>
  <p:transition>
    <p:blind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6"/>
          <p:cNvSpPr>
            <a:spLocks noChangeArrowheads="1"/>
          </p:cNvSpPr>
          <p:nvPr/>
        </p:nvSpPr>
        <p:spPr bwMode="auto">
          <a:xfrm>
            <a:off x="5548313" y="4981575"/>
            <a:ext cx="3132137" cy="152400"/>
          </a:xfrm>
          <a:prstGeom prst="rect">
            <a:avLst/>
          </a:prstGeom>
          <a:noFill/>
          <a:ln w="12700">
            <a:noFill/>
            <a:miter lim="800000"/>
            <a:headEnd/>
            <a:tailEnd/>
          </a:ln>
        </p:spPr>
        <p:txBody>
          <a:bodyPr lIns="0" tIns="0" rIns="0" bIns="0">
            <a:spAutoFit/>
          </a:bodyPr>
          <a:lstStyle/>
          <a:p>
            <a:pPr>
              <a:spcBef>
                <a:spcPts val="500"/>
              </a:spcBef>
              <a:spcAft>
                <a:spcPts val="500"/>
              </a:spcAft>
              <a:tabLst>
                <a:tab pos="55563" algn="l"/>
              </a:tabLst>
            </a:pPr>
            <a:endParaRPr lang="en-GB" sz="1000" baseline="0">
              <a:ea typeface="ＭＳ Ｐゴシック" charset="-128"/>
              <a:cs typeface="ＭＳ Ｐゴシック" charset="-128"/>
            </a:endParaRPr>
          </a:p>
        </p:txBody>
      </p:sp>
      <p:sp>
        <p:nvSpPr>
          <p:cNvPr id="9" name="Title 1"/>
          <p:cNvSpPr txBox="1">
            <a:spLocks/>
          </p:cNvSpPr>
          <p:nvPr/>
        </p:nvSpPr>
        <p:spPr>
          <a:xfrm>
            <a:off x="457200" y="76200"/>
            <a:ext cx="8382000" cy="1143000"/>
          </a:xfrm>
          <a:prstGeom prst="rect">
            <a:avLst/>
          </a:prstGeom>
        </p:spPr>
        <p:txBody>
          <a:bodyPr vert="horz" anchor="t">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100" normalizeH="0" baseline="0" noProof="0" dirty="0" smtClean="0">
                <a:ln>
                  <a:noFill/>
                </a:ln>
                <a:effectLst/>
                <a:uLnTx/>
                <a:uFillTx/>
                <a:latin typeface="Calibri"/>
                <a:ea typeface="ＭＳ Ｐゴシック" pitchFamily="34" charset="-128"/>
                <a:cs typeface="Calibri"/>
              </a:rPr>
              <a:t>How to assess arterial function ?</a:t>
            </a:r>
            <a:endParaRPr kumimoji="0" lang="en-US" sz="4000" b="1" i="0" u="none" strike="noStrike" kern="1200" cap="none" spc="-100" normalizeH="0" baseline="0" noProof="0" dirty="0">
              <a:ln>
                <a:noFill/>
              </a:ln>
              <a:effectLst/>
              <a:uLnTx/>
              <a:uFillTx/>
              <a:latin typeface="Calibri"/>
              <a:ea typeface="ＭＳ Ｐゴシック" pitchFamily="34" charset="-128"/>
              <a:cs typeface="Calibri"/>
            </a:endParaRPr>
          </a:p>
        </p:txBody>
      </p:sp>
      <p:sp>
        <p:nvSpPr>
          <p:cNvPr id="10" name="Content Placeholder 2"/>
          <p:cNvSpPr txBox="1">
            <a:spLocks/>
          </p:cNvSpPr>
          <p:nvPr/>
        </p:nvSpPr>
        <p:spPr bwMode="auto">
          <a:xfrm>
            <a:off x="76200" y="1646237"/>
            <a:ext cx="4343400" cy="2620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11163" marR="0" lvl="0" indent="-342900" algn="ctr" defTabSz="914400" rtl="0" eaLnBrk="1" fontAlgn="base" latinLnBrk="0" hangingPunct="1">
              <a:lnSpc>
                <a:spcPct val="100000"/>
              </a:lnSpc>
              <a:spcBef>
                <a:spcPts val="700"/>
              </a:spcBef>
              <a:spcAft>
                <a:spcPct val="0"/>
              </a:spcAft>
              <a:buClr>
                <a:schemeClr val="tx2"/>
              </a:buClr>
              <a:buSzPct val="95000"/>
              <a:buFont typeface="Arial" charset="0"/>
              <a:buNone/>
              <a:tabLst/>
              <a:defRPr/>
            </a:pPr>
            <a:r>
              <a:rPr kumimoji="0" lang="en-US" sz="2800" b="1" i="0" u="none" strike="noStrike" kern="1200" cap="none" spc="0" normalizeH="0" baseline="0" noProof="0" dirty="0" smtClean="0">
                <a:ln>
                  <a:noFill/>
                </a:ln>
                <a:solidFill>
                  <a:srgbClr val="FFFF00"/>
                </a:solidFill>
                <a:effectLst/>
                <a:uLnTx/>
                <a:uFillTx/>
                <a:latin typeface="Calibri" pitchFamily="34" charset="0"/>
                <a:ea typeface="ＭＳ Ｐゴシック" pitchFamily="34" charset="-128"/>
                <a:cs typeface="Calibri" pitchFamily="34" charset="0"/>
              </a:rPr>
              <a:t>Markers of </a:t>
            </a:r>
          </a:p>
          <a:p>
            <a:pPr marL="411163" marR="0" lvl="0" indent="-342900" algn="ctr" defTabSz="914400" rtl="0" eaLnBrk="1" fontAlgn="base" latinLnBrk="0" hangingPunct="1">
              <a:lnSpc>
                <a:spcPct val="100000"/>
              </a:lnSpc>
              <a:spcBef>
                <a:spcPts val="700"/>
              </a:spcBef>
              <a:spcAft>
                <a:spcPct val="0"/>
              </a:spcAft>
              <a:buClr>
                <a:schemeClr val="tx2"/>
              </a:buClr>
              <a:buSzPct val="95000"/>
              <a:buFont typeface="Arial" charset="0"/>
              <a:buNone/>
              <a:tabLst/>
              <a:defRPr/>
            </a:pPr>
            <a:r>
              <a:rPr kumimoji="0" lang="en-US" sz="2800" b="1" i="0" u="none" strike="noStrike" kern="1200" cap="none" spc="0" normalizeH="0" baseline="0" noProof="0" dirty="0" smtClean="0">
                <a:ln>
                  <a:noFill/>
                </a:ln>
                <a:solidFill>
                  <a:srgbClr val="FFFF00"/>
                </a:solidFill>
                <a:effectLst/>
                <a:uLnTx/>
                <a:uFillTx/>
                <a:latin typeface="Calibri" pitchFamily="34" charset="0"/>
                <a:ea typeface="ＭＳ Ｐゴシック" pitchFamily="34" charset="-128"/>
                <a:cs typeface="Calibri" pitchFamily="34" charset="0"/>
              </a:rPr>
              <a:t>subclinical atherosclerosis</a:t>
            </a:r>
          </a:p>
          <a:p>
            <a:pPr marL="411163" marR="0" lvl="0" indent="-342900" algn="l" defTabSz="914400" rtl="0" eaLnBrk="1" fontAlgn="base" latinLnBrk="0" hangingPunct="1">
              <a:lnSpc>
                <a:spcPct val="100000"/>
              </a:lnSpc>
              <a:spcBef>
                <a:spcPts val="700"/>
              </a:spcBef>
              <a:spcAft>
                <a:spcPct val="0"/>
              </a:spcAft>
              <a:buClr>
                <a:schemeClr val="tx2"/>
              </a:buClr>
              <a:buSzPct val="95000"/>
              <a:buFont typeface="Arial" charset="0"/>
              <a:buNone/>
              <a:tabLst/>
              <a:defRPr/>
            </a:pPr>
            <a:endParaRPr kumimoji="0" lang="en-US" sz="3000" b="1" i="0" u="none" strike="noStrike" kern="1200" cap="none" spc="0" normalizeH="0" baseline="0" noProof="0" dirty="0" smtClean="0">
              <a:ln>
                <a:noFill/>
              </a:ln>
              <a:effectLst/>
              <a:uLnTx/>
              <a:uFillTx/>
              <a:latin typeface="+mn-lt"/>
              <a:ea typeface="ＭＳ Ｐゴシック" pitchFamily="34" charset="-128"/>
              <a:cs typeface="ＭＳ Ｐゴシック" pitchFamily="-106" charset="-128"/>
            </a:endParaRPr>
          </a:p>
          <a:p>
            <a:pPr marL="411163" marR="0" lvl="0" indent="-342900" algn="l" defTabSz="914400" rtl="0" eaLnBrk="1" fontAlgn="base" latinLnBrk="0" hangingPunct="1">
              <a:lnSpc>
                <a:spcPct val="100000"/>
              </a:lnSpc>
              <a:spcBef>
                <a:spcPts val="700"/>
              </a:spcBef>
              <a:spcAft>
                <a:spcPct val="0"/>
              </a:spcAft>
              <a:buClr>
                <a:schemeClr val="tx2"/>
              </a:buClr>
              <a:buSzPct val="95000"/>
              <a:buFont typeface="Wingdings" charset="2"/>
              <a:buChar char="Ø"/>
              <a:tabLst/>
              <a:defRPr/>
            </a:pPr>
            <a:r>
              <a:rPr kumimoji="0" lang="en-US" sz="3000" b="1" i="0" u="none" strike="noStrike" kern="1200" cap="none" spc="0" normalizeH="0" baseline="0" noProof="0" dirty="0" smtClean="0">
                <a:ln>
                  <a:noFill/>
                </a:ln>
                <a:effectLst/>
                <a:uLnTx/>
                <a:uFillTx/>
                <a:latin typeface="+mn-lt"/>
                <a:ea typeface="ＭＳ Ｐゴシック" pitchFamily="34" charset="-128"/>
                <a:cs typeface="ＭＳ Ｐゴシック" pitchFamily="-106" charset="-128"/>
              </a:rPr>
              <a:t>Carotid </a:t>
            </a:r>
            <a:r>
              <a:rPr kumimoji="0" lang="en-US" sz="3000" b="1" i="0" u="none" strike="noStrike" kern="1200" cap="none" spc="0" normalizeH="0" baseline="0" noProof="0" dirty="0" err="1" smtClean="0">
                <a:ln>
                  <a:noFill/>
                </a:ln>
                <a:effectLst/>
                <a:uLnTx/>
                <a:uFillTx/>
                <a:latin typeface="+mn-lt"/>
                <a:ea typeface="ＭＳ Ｐゴシック" pitchFamily="34" charset="-128"/>
                <a:cs typeface="ＭＳ Ｐゴシック" pitchFamily="-106" charset="-128"/>
              </a:rPr>
              <a:t>intima</a:t>
            </a:r>
            <a:r>
              <a:rPr kumimoji="0" lang="en-US" sz="3000" b="1" i="0" u="none" strike="noStrike" kern="1200" cap="none" spc="0" normalizeH="0" baseline="0" noProof="0" dirty="0" smtClean="0">
                <a:ln>
                  <a:noFill/>
                </a:ln>
                <a:effectLst/>
                <a:uLnTx/>
                <a:uFillTx/>
                <a:latin typeface="+mn-lt"/>
                <a:ea typeface="ＭＳ Ｐゴシック" pitchFamily="34" charset="-128"/>
                <a:cs typeface="ＭＳ Ｐゴシック" pitchFamily="-106" charset="-128"/>
              </a:rPr>
              <a:t>-media thickness</a:t>
            </a:r>
            <a:endParaRPr kumimoji="0" lang="en-US" sz="3000" b="1" i="0" u="none" strike="noStrike" kern="1200" cap="none" spc="0" normalizeH="0" baseline="0" noProof="0" dirty="0">
              <a:ln>
                <a:noFill/>
              </a:ln>
              <a:effectLst/>
              <a:uLnTx/>
              <a:uFillTx/>
              <a:latin typeface="+mn-lt"/>
              <a:ea typeface="ＭＳ Ｐゴシック" pitchFamily="34" charset="-128"/>
              <a:cs typeface="ＭＳ Ｐゴシック" pitchFamily="-106" charset="-128"/>
            </a:endParaRPr>
          </a:p>
        </p:txBody>
      </p:sp>
      <p:sp>
        <p:nvSpPr>
          <p:cNvPr id="12" name="AutoShape 4"/>
          <p:cNvSpPr>
            <a:spLocks noChangeArrowheads="1"/>
          </p:cNvSpPr>
          <p:nvPr/>
        </p:nvSpPr>
        <p:spPr bwMode="invGray">
          <a:xfrm>
            <a:off x="152400" y="1066800"/>
            <a:ext cx="8763000" cy="76184"/>
          </a:xfrm>
          <a:prstGeom prst="roundRect">
            <a:avLst>
              <a:gd name="adj" fmla="val 50000"/>
            </a:avLst>
          </a:prstGeom>
          <a:gradFill rotWithShape="0">
            <a:gsLst>
              <a:gs pos="0">
                <a:srgbClr val="000000"/>
              </a:gs>
              <a:gs pos="39999">
                <a:srgbClr val="0A128C"/>
              </a:gs>
              <a:gs pos="70000">
                <a:srgbClr val="181CC7"/>
              </a:gs>
              <a:gs pos="88000">
                <a:srgbClr val="7005D4"/>
              </a:gs>
              <a:gs pos="100000">
                <a:srgbClr val="8C3D91"/>
              </a:gs>
            </a:gsLst>
            <a:lin ang="0"/>
          </a:gradFill>
          <a:ln w="9525" algn="ctr">
            <a:noFill/>
            <a:round/>
            <a:headEnd/>
            <a:tailEnd/>
          </a:ln>
          <a:effectLst/>
          <a:scene3d>
            <a:camera prst="orthographicFront">
              <a:rot lat="0" lon="0" rev="0"/>
            </a:camera>
            <a:lightRig rig="contrasting" dir="t">
              <a:rot lat="0" lon="0" rev="7800000"/>
            </a:lightRig>
          </a:scene3d>
          <a:sp3d>
            <a:bevelT w="139700" h="139700"/>
          </a:sp3d>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ro-RO" sz="1800" smtClean="0">
              <a:cs typeface="+mn-cs"/>
            </a:endParaRPr>
          </a:p>
        </p:txBody>
      </p:sp>
      <p:sp>
        <p:nvSpPr>
          <p:cNvPr id="13" name="Content Placeholder 2"/>
          <p:cNvSpPr txBox="1">
            <a:spLocks/>
          </p:cNvSpPr>
          <p:nvPr/>
        </p:nvSpPr>
        <p:spPr bwMode="auto">
          <a:xfrm>
            <a:off x="4495800" y="1600200"/>
            <a:ext cx="4648200" cy="4525963"/>
          </a:xfrm>
          <a:prstGeom prst="rect">
            <a:avLst/>
          </a:prstGeom>
          <a:noFill/>
          <a:ln w="9525">
            <a:noFill/>
            <a:miter lim="800000"/>
            <a:headEnd/>
            <a:tailEnd/>
          </a:ln>
        </p:spPr>
        <p:txBody>
          <a:bodyPr>
            <a:prstTxWarp prst="textNoShape">
              <a:avLst/>
            </a:prstTxWarp>
          </a:bodyPr>
          <a:lstStyle/>
          <a:p>
            <a:pPr marL="342900" indent="-342900" algn="ctr" eaLnBrk="0" hangingPunct="0">
              <a:spcBef>
                <a:spcPct val="20000"/>
              </a:spcBef>
              <a:buFont typeface="Arial" charset="0"/>
              <a:buNone/>
            </a:pPr>
            <a:r>
              <a:rPr lang="en-US" sz="2800" b="1" dirty="0">
                <a:solidFill>
                  <a:srgbClr val="FFFF00"/>
                </a:solidFill>
                <a:latin typeface="Calibri" charset="0"/>
              </a:rPr>
              <a:t>Markers of </a:t>
            </a:r>
          </a:p>
          <a:p>
            <a:pPr marL="342900" indent="-342900" algn="ctr" eaLnBrk="0" hangingPunct="0">
              <a:spcBef>
                <a:spcPct val="20000"/>
              </a:spcBef>
              <a:buFont typeface="Arial" charset="0"/>
              <a:buNone/>
            </a:pPr>
            <a:r>
              <a:rPr lang="en-US" sz="2800" b="1" dirty="0">
                <a:solidFill>
                  <a:srgbClr val="FFFF00"/>
                </a:solidFill>
                <a:latin typeface="Calibri" charset="0"/>
              </a:rPr>
              <a:t>arterial dysfunction</a:t>
            </a:r>
          </a:p>
          <a:p>
            <a:pPr marL="342900" indent="-342900" eaLnBrk="0" hangingPunct="0">
              <a:spcBef>
                <a:spcPct val="20000"/>
              </a:spcBef>
              <a:buFont typeface="Arial" charset="0"/>
              <a:buNone/>
            </a:pPr>
            <a:endParaRPr lang="en-US" sz="3200" b="1" dirty="0">
              <a:solidFill>
                <a:srgbClr val="FFFFFF"/>
              </a:solidFill>
              <a:latin typeface="Calibri" charset="0"/>
            </a:endParaRPr>
          </a:p>
          <a:p>
            <a:pPr marL="342900" indent="-342900" eaLnBrk="0" hangingPunct="0">
              <a:spcBef>
                <a:spcPct val="20000"/>
              </a:spcBef>
              <a:buFont typeface="Wingdings" charset="2"/>
              <a:buChar char="Ø"/>
            </a:pPr>
            <a:r>
              <a:rPr lang="en-US" sz="3200" b="1" dirty="0">
                <a:solidFill>
                  <a:srgbClr val="FFFFFF"/>
                </a:solidFill>
                <a:latin typeface="Calibri" charset="0"/>
              </a:rPr>
              <a:t>Endothelial dysfunction </a:t>
            </a:r>
          </a:p>
          <a:p>
            <a:pPr marL="342900" indent="-342900" eaLnBrk="0" hangingPunct="0">
              <a:spcBef>
                <a:spcPct val="20000"/>
              </a:spcBef>
              <a:buFont typeface="Wingdings" charset="2"/>
              <a:buChar char="Ø"/>
            </a:pPr>
            <a:endParaRPr lang="en-US" sz="3200" b="1" dirty="0">
              <a:solidFill>
                <a:srgbClr val="FFFFFF"/>
              </a:solidFill>
              <a:latin typeface="Calibri" charset="0"/>
            </a:endParaRPr>
          </a:p>
          <a:p>
            <a:pPr marL="342900" indent="-342900" eaLnBrk="0" hangingPunct="0">
              <a:spcBef>
                <a:spcPct val="20000"/>
              </a:spcBef>
              <a:buFont typeface="Wingdings" charset="2"/>
              <a:buChar char="Ø"/>
            </a:pPr>
            <a:endParaRPr lang="en-US" sz="3200" b="1" dirty="0">
              <a:solidFill>
                <a:srgbClr val="FFFFFF"/>
              </a:solidFill>
              <a:latin typeface="Calibri" charset="0"/>
            </a:endParaRPr>
          </a:p>
          <a:p>
            <a:pPr marL="342900" indent="-342900" eaLnBrk="0" hangingPunct="0">
              <a:spcBef>
                <a:spcPct val="20000"/>
              </a:spcBef>
              <a:buFont typeface="Wingdings" charset="2"/>
              <a:buChar char="Ø"/>
            </a:pPr>
            <a:r>
              <a:rPr lang="en-US" sz="3200" b="1" dirty="0">
                <a:solidFill>
                  <a:srgbClr val="FFFFFF"/>
                </a:solidFill>
                <a:latin typeface="Calibri" charset="0"/>
              </a:rPr>
              <a:t>Arterial stiffness</a:t>
            </a:r>
          </a:p>
        </p:txBody>
      </p:sp>
      <p:cxnSp>
        <p:nvCxnSpPr>
          <p:cNvPr id="14" name="Straight Connector 13"/>
          <p:cNvCxnSpPr>
            <a:cxnSpLocks noChangeShapeType="1"/>
          </p:cNvCxnSpPr>
          <p:nvPr/>
        </p:nvCxnSpPr>
        <p:spPr bwMode="auto">
          <a:xfrm>
            <a:off x="4419600" y="1371600"/>
            <a:ext cx="0" cy="5181600"/>
          </a:xfrm>
          <a:prstGeom prst="line">
            <a:avLst/>
          </a:prstGeom>
          <a:noFill/>
          <a:ln w="28575">
            <a:solidFill>
              <a:srgbClr val="4A7EBB"/>
            </a:solidFill>
            <a:round/>
            <a:headEnd/>
            <a:tailEnd/>
          </a:ln>
          <a:effectLst>
            <a:outerShdw blurRad="63500" dist="38100" dir="2700000" algn="tl" rotWithShape="0">
              <a:srgbClr val="000000">
                <a:alpha val="39998"/>
              </a:srgbClr>
            </a:outerShdw>
          </a:effectLst>
        </p:spPr>
      </p:cxnSp>
      <p:cxnSp>
        <p:nvCxnSpPr>
          <p:cNvPr id="15" name="Straight Connector 14"/>
          <p:cNvCxnSpPr>
            <a:cxnSpLocks noChangeShapeType="1"/>
          </p:cNvCxnSpPr>
          <p:nvPr/>
        </p:nvCxnSpPr>
        <p:spPr bwMode="auto">
          <a:xfrm>
            <a:off x="228600" y="2743200"/>
            <a:ext cx="8382000" cy="0"/>
          </a:xfrm>
          <a:prstGeom prst="line">
            <a:avLst/>
          </a:prstGeom>
          <a:noFill/>
          <a:ln w="28575">
            <a:solidFill>
              <a:srgbClr val="4A7EBB"/>
            </a:solidFill>
            <a:round/>
            <a:headEnd/>
            <a:tailEnd/>
          </a:ln>
          <a:effectLst>
            <a:outerShdw blurRad="63500" dist="38100" dir="2700000" algn="tl" rotWithShape="0">
              <a:srgbClr val="000000">
                <a:alpha val="39998"/>
              </a:srgbClr>
            </a:outerShdw>
          </a:effectLst>
        </p:spPr>
      </p:cxnSp>
      <p:sp>
        <p:nvSpPr>
          <p:cNvPr id="11" name="Content Placeholder 2"/>
          <p:cNvSpPr txBox="1">
            <a:spLocks/>
          </p:cNvSpPr>
          <p:nvPr/>
        </p:nvSpPr>
        <p:spPr bwMode="auto">
          <a:xfrm>
            <a:off x="76200" y="4419600"/>
            <a:ext cx="4343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11163" marR="0" lvl="0" indent="-342900" algn="l" defTabSz="914400" rtl="0" eaLnBrk="1" fontAlgn="base" latinLnBrk="0" hangingPunct="1">
              <a:lnSpc>
                <a:spcPct val="100000"/>
              </a:lnSpc>
              <a:spcBef>
                <a:spcPts val="700"/>
              </a:spcBef>
              <a:spcAft>
                <a:spcPct val="0"/>
              </a:spcAft>
              <a:buClr>
                <a:schemeClr val="tx2"/>
              </a:buClr>
              <a:buSzPct val="95000"/>
              <a:tabLst/>
              <a:defRPr/>
            </a:pPr>
            <a:endParaRPr kumimoji="0" lang="en-US" sz="3000" b="1" i="0" u="none" strike="noStrike" kern="1200" cap="none" spc="0" normalizeH="0" baseline="0" noProof="0" dirty="0" smtClean="0">
              <a:ln>
                <a:noFill/>
              </a:ln>
              <a:effectLst/>
              <a:uLnTx/>
              <a:uFillTx/>
              <a:latin typeface="+mn-lt"/>
              <a:ea typeface="ＭＳ Ｐゴシック" pitchFamily="34" charset="-128"/>
              <a:cs typeface="ＭＳ Ｐゴシック" pitchFamily="-106" charset="-128"/>
            </a:endParaRPr>
          </a:p>
          <a:p>
            <a:pPr marL="411163" marR="0" lvl="0" indent="-342900" algn="l" defTabSz="914400" rtl="0" eaLnBrk="1" fontAlgn="base" latinLnBrk="0" hangingPunct="1">
              <a:lnSpc>
                <a:spcPct val="100000"/>
              </a:lnSpc>
              <a:spcBef>
                <a:spcPts val="700"/>
              </a:spcBef>
              <a:spcAft>
                <a:spcPct val="0"/>
              </a:spcAft>
              <a:buClr>
                <a:schemeClr val="tx2"/>
              </a:buClr>
              <a:buSzPct val="95000"/>
              <a:buFont typeface="Wingdings" charset="2"/>
              <a:buChar char="Ø"/>
              <a:tabLst/>
              <a:defRPr/>
            </a:pPr>
            <a:r>
              <a:rPr kumimoji="0" lang="en-US" sz="3000" b="1" i="0" u="none" strike="noStrike" kern="1200" cap="none" spc="0" normalizeH="0" baseline="0" noProof="0" dirty="0" smtClean="0">
                <a:ln>
                  <a:noFill/>
                </a:ln>
                <a:effectLst/>
                <a:uLnTx/>
                <a:uFillTx/>
                <a:latin typeface="+mn-lt"/>
                <a:ea typeface="ＭＳ Ｐゴシック" pitchFamily="34" charset="-128"/>
                <a:cs typeface="ＭＳ Ｐゴシック" pitchFamily="-106" charset="-128"/>
              </a:rPr>
              <a:t>Ankle-brachial index</a:t>
            </a:r>
            <a:endParaRPr kumimoji="0" lang="en-US" sz="3000" b="1" i="0" u="none" strike="noStrike" kern="1200" cap="none" spc="0" normalizeH="0" baseline="0" noProof="0" dirty="0">
              <a:ln>
                <a:noFill/>
              </a:ln>
              <a:effectLst/>
              <a:uLnTx/>
              <a:uFillTx/>
              <a:latin typeface="+mn-lt"/>
              <a:ea typeface="ＭＳ Ｐゴシック" pitchFamily="34" charset="-128"/>
              <a:cs typeface="ＭＳ Ｐゴシック" pitchFamily="-106" charset="-128"/>
            </a:endParaRPr>
          </a:p>
        </p:txBody>
      </p:sp>
      <p:sp>
        <p:nvSpPr>
          <p:cNvPr id="16" name="Oval 15"/>
          <p:cNvSpPr/>
          <p:nvPr/>
        </p:nvSpPr>
        <p:spPr>
          <a:xfrm rot="16200000">
            <a:off x="1409700" y="1562100"/>
            <a:ext cx="1524000" cy="4191000"/>
          </a:xfrm>
          <a:prstGeom prst="ellipse">
            <a:avLst/>
          </a:prstGeom>
          <a:noFill/>
          <a:ln>
            <a:solidFill>
              <a:srgbClr val="FF0066"/>
            </a:solidFill>
          </a:ln>
          <a:effectLst>
            <a:outerShdw blurRad="50800" dist="38100" dir="2700000" algn="br">
              <a:srgbClr val="000000">
                <a:alpha val="43000"/>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solidFill>
                <a:srgbClr val="FFFFFF"/>
              </a:solidFill>
              <a:ea typeface="ＭＳ Ｐゴシック" charset="-128"/>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6"/>
          <p:cNvSpPr>
            <a:spLocks noChangeArrowheads="1"/>
          </p:cNvSpPr>
          <p:nvPr/>
        </p:nvSpPr>
        <p:spPr bwMode="auto">
          <a:xfrm>
            <a:off x="5548313" y="4981575"/>
            <a:ext cx="3132137" cy="152400"/>
          </a:xfrm>
          <a:prstGeom prst="rect">
            <a:avLst/>
          </a:prstGeom>
          <a:noFill/>
          <a:ln w="12700">
            <a:noFill/>
            <a:miter lim="800000"/>
            <a:headEnd/>
            <a:tailEnd/>
          </a:ln>
        </p:spPr>
        <p:txBody>
          <a:bodyPr lIns="0" tIns="0" rIns="0" bIns="0">
            <a:spAutoFit/>
          </a:bodyPr>
          <a:lstStyle/>
          <a:p>
            <a:pPr>
              <a:spcBef>
                <a:spcPts val="500"/>
              </a:spcBef>
              <a:spcAft>
                <a:spcPts val="500"/>
              </a:spcAft>
              <a:tabLst>
                <a:tab pos="55563" algn="l"/>
              </a:tabLst>
            </a:pPr>
            <a:endParaRPr lang="en-GB" sz="1000" baseline="0">
              <a:ea typeface="ＭＳ Ｐゴシック" charset="-128"/>
              <a:cs typeface="ＭＳ Ｐゴシック" charset="-128"/>
            </a:endParaRPr>
          </a:p>
        </p:txBody>
      </p:sp>
      <p:sp>
        <p:nvSpPr>
          <p:cNvPr id="3" name="Title 1"/>
          <p:cNvSpPr txBox="1">
            <a:spLocks/>
          </p:cNvSpPr>
          <p:nvPr/>
        </p:nvSpPr>
        <p:spPr>
          <a:xfrm>
            <a:off x="457200" y="76200"/>
            <a:ext cx="8229600" cy="1143000"/>
          </a:xfrm>
          <a:prstGeom prst="rect">
            <a:avLst/>
          </a:prstGeom>
        </p:spPr>
        <p:txBody>
          <a:bodyPr vert="horz" anchor="t">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100" normalizeH="0" baseline="0" noProof="0" dirty="0" smtClean="0">
                <a:ln>
                  <a:noFill/>
                </a:ln>
                <a:solidFill>
                  <a:srgbClr val="FFFFFF"/>
                </a:solidFill>
                <a:effectLst/>
                <a:uLnTx/>
                <a:uFillTx/>
                <a:latin typeface="Calibri"/>
                <a:ea typeface="ＭＳ Ｐゴシック" pitchFamily="34" charset="-128"/>
                <a:cs typeface="Calibri"/>
              </a:rPr>
              <a:t>“</a:t>
            </a:r>
            <a:r>
              <a:rPr kumimoji="0" lang="en-US" sz="4000" b="1" i="0" u="none" strike="noStrike" kern="1200" cap="none" spc="-100" normalizeH="0" baseline="0" noProof="0" dirty="0" err="1" smtClean="0">
                <a:ln>
                  <a:noFill/>
                </a:ln>
                <a:solidFill>
                  <a:srgbClr val="FFFFFF"/>
                </a:solidFill>
                <a:effectLst/>
                <a:uLnTx/>
                <a:uFillTx/>
                <a:latin typeface="Calibri"/>
                <a:ea typeface="ＭＳ Ｐゴシック" pitchFamily="34" charset="-128"/>
                <a:cs typeface="Calibri"/>
              </a:rPr>
              <a:t>Intima</a:t>
            </a:r>
            <a:r>
              <a:rPr kumimoji="0" lang="en-US" sz="4000" b="1" i="0" u="none" strike="noStrike" kern="1200" cap="none" spc="-100" normalizeH="0" baseline="0" noProof="0" dirty="0" smtClean="0">
                <a:ln>
                  <a:noFill/>
                </a:ln>
                <a:solidFill>
                  <a:srgbClr val="FFFFFF"/>
                </a:solidFill>
                <a:effectLst/>
                <a:uLnTx/>
                <a:uFillTx/>
                <a:latin typeface="Calibri"/>
                <a:ea typeface="ＭＳ Ｐゴシック" pitchFamily="34" charset="-128"/>
                <a:cs typeface="Calibri"/>
              </a:rPr>
              <a:t>-media thickness”, IMT</a:t>
            </a:r>
            <a:endParaRPr kumimoji="0" lang="en-US" sz="4000" b="1" i="0" u="none" strike="noStrike" kern="1200" cap="none" spc="-100" normalizeH="0" baseline="0" noProof="0" dirty="0">
              <a:ln>
                <a:noFill/>
              </a:ln>
              <a:solidFill>
                <a:srgbClr val="FFFFFF"/>
              </a:solidFill>
              <a:effectLst/>
              <a:uLnTx/>
              <a:uFillTx/>
              <a:latin typeface="Calibri"/>
              <a:ea typeface="ＭＳ Ｐゴシック" pitchFamily="34" charset="-128"/>
              <a:cs typeface="Calibri"/>
            </a:endParaRPr>
          </a:p>
        </p:txBody>
      </p:sp>
      <p:sp>
        <p:nvSpPr>
          <p:cNvPr id="4" name="Content Placeholder 2"/>
          <p:cNvSpPr txBox="1">
            <a:spLocks/>
          </p:cNvSpPr>
          <p:nvPr/>
        </p:nvSpPr>
        <p:spPr bwMode="auto">
          <a:xfrm>
            <a:off x="0" y="4648200"/>
            <a:ext cx="9144000"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11163" marR="0" lvl="0" indent="-342900" algn="l" defTabSz="914400" rtl="0" eaLnBrk="1" fontAlgn="base" latinLnBrk="0" hangingPunct="1">
              <a:lnSpc>
                <a:spcPct val="100000"/>
              </a:lnSpc>
              <a:spcBef>
                <a:spcPts val="700"/>
              </a:spcBef>
              <a:spcAft>
                <a:spcPct val="0"/>
              </a:spcAft>
              <a:buClr>
                <a:schemeClr val="tx2"/>
              </a:buClr>
              <a:buSzPct val="95000"/>
              <a:buFont typeface="Wingdings" charset="2"/>
              <a:buChar char="Ø"/>
              <a:tabLst/>
              <a:defRPr/>
            </a:pPr>
            <a:r>
              <a:rPr kumimoji="0" lang="en-US" sz="2400" b="0" i="1" u="none" strike="noStrike" kern="1200" cap="none" spc="0" normalizeH="0" baseline="0" noProof="0" dirty="0" smtClean="0">
                <a:ln>
                  <a:noFill/>
                </a:ln>
                <a:solidFill>
                  <a:srgbClr val="3366FF"/>
                </a:solidFill>
                <a:effectLst/>
                <a:uLnTx/>
                <a:uFillTx/>
                <a:latin typeface="+mn-lt"/>
                <a:ea typeface="ＭＳ Ｐゴシック" pitchFamily="34" charset="-128"/>
                <a:cs typeface="ＭＳ Ｐゴシック" pitchFamily="-106" charset="-128"/>
              </a:rPr>
              <a:t>High risk &gt; 0.9 mm </a:t>
            </a:r>
            <a:r>
              <a:rPr kumimoji="0" lang="en-US" sz="2000" b="0" i="1" u="none" strike="noStrike" kern="1200" cap="none" spc="0" normalizeH="0" baseline="0" noProof="0" dirty="0" smtClean="0">
                <a:ln>
                  <a:noFill/>
                </a:ln>
                <a:solidFill>
                  <a:schemeClr val="tx1">
                    <a:lumMod val="85000"/>
                  </a:schemeClr>
                </a:solidFill>
                <a:effectLst/>
                <a:uLnTx/>
                <a:uFillTx/>
                <a:latin typeface="+mn-lt"/>
                <a:ea typeface="ＭＳ Ｐゴシック" pitchFamily="34" charset="-128"/>
                <a:cs typeface="ＭＳ Ｐゴシック" pitchFamily="-106" charset="-128"/>
              </a:rPr>
              <a:t>(</a:t>
            </a:r>
            <a:r>
              <a:rPr kumimoji="0" lang="en-US" sz="2000" b="0" i="1" u="none" strike="noStrike" kern="1200" cap="none" spc="0" normalizeH="0" baseline="0" noProof="0" dirty="0" err="1" smtClean="0">
                <a:ln>
                  <a:noFill/>
                </a:ln>
                <a:solidFill>
                  <a:schemeClr val="tx1">
                    <a:lumMod val="85000"/>
                  </a:schemeClr>
                </a:solidFill>
                <a:effectLst/>
                <a:uLnTx/>
                <a:uFillTx/>
                <a:latin typeface="+mn-lt"/>
                <a:ea typeface="ＭＳ Ｐゴシック" pitchFamily="34" charset="-128"/>
                <a:cs typeface="ＭＳ Ｐゴシック" pitchFamily="-106" charset="-128"/>
              </a:rPr>
              <a:t>Mancia</a:t>
            </a:r>
            <a:r>
              <a:rPr kumimoji="0" lang="en-US" sz="2000" b="0" i="1" u="none" strike="noStrike" kern="1200" cap="none" spc="0" normalizeH="0" baseline="0" noProof="0" dirty="0" smtClean="0">
                <a:ln>
                  <a:noFill/>
                </a:ln>
                <a:solidFill>
                  <a:schemeClr val="tx1">
                    <a:lumMod val="85000"/>
                  </a:schemeClr>
                </a:solidFill>
                <a:effectLst/>
                <a:uLnTx/>
                <a:uFillTx/>
                <a:latin typeface="+mn-lt"/>
                <a:ea typeface="ＭＳ Ｐゴシック" pitchFamily="34" charset="-128"/>
                <a:cs typeface="ＭＳ Ｐゴシック" pitchFamily="-106" charset="-128"/>
              </a:rPr>
              <a:t>, J </a:t>
            </a:r>
            <a:r>
              <a:rPr kumimoji="0" lang="en-US" sz="2000" b="0" i="1" u="none" strike="noStrike" kern="1200" cap="none" spc="0" normalizeH="0" baseline="0" noProof="0" dirty="0" err="1" smtClean="0">
                <a:ln>
                  <a:noFill/>
                </a:ln>
                <a:solidFill>
                  <a:schemeClr val="tx1">
                    <a:lumMod val="85000"/>
                  </a:schemeClr>
                </a:solidFill>
                <a:effectLst/>
                <a:uLnTx/>
                <a:uFillTx/>
                <a:latin typeface="+mn-lt"/>
                <a:ea typeface="ＭＳ Ｐゴシック" pitchFamily="34" charset="-128"/>
                <a:cs typeface="ＭＳ Ｐゴシック" pitchFamily="-106" charset="-128"/>
              </a:rPr>
              <a:t>Hypertens</a:t>
            </a:r>
            <a:r>
              <a:rPr kumimoji="0" lang="en-US" sz="2000" b="0" i="1" u="none" strike="noStrike" kern="1200" cap="none" spc="0" normalizeH="0" baseline="0" noProof="0" dirty="0" smtClean="0">
                <a:ln>
                  <a:noFill/>
                </a:ln>
                <a:solidFill>
                  <a:schemeClr val="tx1">
                    <a:lumMod val="85000"/>
                  </a:schemeClr>
                </a:solidFill>
                <a:effectLst/>
                <a:uLnTx/>
                <a:uFillTx/>
                <a:latin typeface="+mn-lt"/>
                <a:ea typeface="ＭＳ Ｐゴシック" pitchFamily="34" charset="-128"/>
                <a:cs typeface="ＭＳ Ｐゴシック" pitchFamily="-106" charset="-128"/>
              </a:rPr>
              <a:t> 2007</a:t>
            </a:r>
            <a:r>
              <a:rPr kumimoji="0" lang="en-US" sz="2000" b="0" i="1" u="none" strike="noStrike" kern="1200" cap="none" spc="0" normalizeH="0" baseline="0" noProof="0" dirty="0" smtClean="0">
                <a:ln>
                  <a:noFill/>
                </a:ln>
                <a:solidFill>
                  <a:schemeClr val="tx1">
                    <a:lumMod val="85000"/>
                  </a:schemeClr>
                </a:solidFill>
                <a:effectLst/>
                <a:uLnTx/>
                <a:uFillTx/>
                <a:latin typeface="+mn-lt"/>
                <a:ea typeface="ＭＳ Ｐゴシック" pitchFamily="34" charset="-128"/>
                <a:cs typeface="ＭＳ Ｐゴシック" pitchFamily="-106" charset="-128"/>
              </a:rPr>
              <a:t>)</a:t>
            </a:r>
          </a:p>
          <a:p>
            <a:pPr marL="411163" marR="0" lvl="0" indent="-342900" algn="l" defTabSz="914400" rtl="0" eaLnBrk="1" fontAlgn="base" latinLnBrk="0" hangingPunct="1">
              <a:lnSpc>
                <a:spcPct val="100000"/>
              </a:lnSpc>
              <a:spcBef>
                <a:spcPts val="700"/>
              </a:spcBef>
              <a:spcAft>
                <a:spcPct val="0"/>
              </a:spcAft>
              <a:buClr>
                <a:schemeClr val="tx2"/>
              </a:buClr>
              <a:buSzPct val="95000"/>
              <a:buFont typeface="Wingdings" charset="2"/>
              <a:buChar char="Ø"/>
              <a:tabLst/>
              <a:defRPr/>
            </a:pPr>
            <a:endParaRPr lang="en-US" sz="2000" i="1" dirty="0" smtClean="0">
              <a:solidFill>
                <a:schemeClr val="tx1">
                  <a:lumMod val="85000"/>
                </a:schemeClr>
              </a:solidFill>
              <a:latin typeface="+mn-lt"/>
              <a:ea typeface="ＭＳ Ｐゴシック" pitchFamily="34" charset="-128"/>
              <a:cs typeface="ＭＳ Ｐゴシック" pitchFamily="-106" charset="-128"/>
            </a:endParaRPr>
          </a:p>
          <a:p>
            <a:pPr marL="411163" marR="0" lvl="0" indent="-342900" algn="l" defTabSz="914400" rtl="0" eaLnBrk="1" fontAlgn="base" latinLnBrk="0" hangingPunct="1">
              <a:lnSpc>
                <a:spcPct val="100000"/>
              </a:lnSpc>
              <a:spcBef>
                <a:spcPts val="700"/>
              </a:spcBef>
              <a:spcAft>
                <a:spcPct val="0"/>
              </a:spcAft>
              <a:buClr>
                <a:schemeClr val="tx2"/>
              </a:buClr>
              <a:buSzPct val="95000"/>
              <a:buFont typeface="Wingdings" charset="2"/>
              <a:buChar char="Ø"/>
              <a:tabLst/>
              <a:defRPr/>
            </a:pPr>
            <a:endParaRPr kumimoji="0" lang="en-US" sz="2000" b="0" i="1" u="none" strike="noStrike" kern="1200" cap="none" spc="0" normalizeH="0" baseline="0" noProof="0" dirty="0" smtClean="0">
              <a:ln>
                <a:noFill/>
              </a:ln>
              <a:solidFill>
                <a:schemeClr val="tx1">
                  <a:lumMod val="85000"/>
                </a:schemeClr>
              </a:solidFill>
              <a:effectLst/>
              <a:uLnTx/>
              <a:uFillTx/>
              <a:latin typeface="+mn-lt"/>
              <a:ea typeface="ＭＳ Ｐゴシック" pitchFamily="34" charset="-128"/>
              <a:cs typeface="ＭＳ Ｐゴシック" pitchFamily="-106" charset="-128"/>
            </a:endParaRPr>
          </a:p>
          <a:p>
            <a:pPr marL="868363" lvl="1" indent="-342900" eaLnBrk="1" hangingPunct="1">
              <a:spcBef>
                <a:spcPts val="700"/>
              </a:spcBef>
              <a:buClr>
                <a:schemeClr val="tx2"/>
              </a:buClr>
              <a:buSzPct val="95000"/>
              <a:buFont typeface="Arial" charset="0"/>
              <a:buNone/>
              <a:defRPr/>
            </a:pPr>
            <a:r>
              <a:rPr kumimoji="0" lang="en-US" b="0" i="1" u="none" strike="noStrike" kern="1200" cap="none" spc="0" normalizeH="0" baseline="0" noProof="0" dirty="0" smtClean="0">
                <a:ln>
                  <a:noFill/>
                </a:ln>
                <a:solidFill>
                  <a:schemeClr val="tx1"/>
                </a:solidFill>
                <a:effectLst/>
                <a:uLnTx/>
                <a:uFillTx/>
                <a:latin typeface="+mn-lt"/>
                <a:ea typeface="ＭＳ Ｐゴシック" pitchFamily="34" charset="-128"/>
                <a:cs typeface="ＭＳ Ｐゴシック" pitchFamily="-106" charset="-128"/>
              </a:rPr>
              <a:t>&gt; 1.06 mm</a:t>
            </a:r>
            <a:r>
              <a:rPr kumimoji="0" lang="en-US" sz="1600" b="0" i="1" u="none" strike="noStrike" kern="1200" cap="none" spc="0" normalizeH="0" baseline="0" noProof="0" dirty="0" smtClean="0">
                <a:ln>
                  <a:noFill/>
                </a:ln>
                <a:solidFill>
                  <a:srgbClr val="D9D9D9"/>
                </a:solidFill>
                <a:effectLst/>
                <a:uLnTx/>
                <a:uFillTx/>
                <a:latin typeface="+mn-lt"/>
                <a:ea typeface="ＭＳ Ｐゴシック" pitchFamily="34" charset="-128"/>
                <a:cs typeface="ＭＳ Ｐゴシック" pitchFamily="-106" charset="-128"/>
              </a:rPr>
              <a:t>(elderly, Cardiovascular Health Study, O’Leary, NEJM 1999) </a:t>
            </a:r>
          </a:p>
          <a:p>
            <a:pPr marL="868363" lvl="1" indent="-342900" eaLnBrk="1" hangingPunct="1">
              <a:spcBef>
                <a:spcPts val="700"/>
              </a:spcBef>
              <a:buClr>
                <a:schemeClr val="tx2"/>
              </a:buClr>
              <a:buSzPct val="95000"/>
              <a:buFont typeface="Arial" charset="0"/>
              <a:buNone/>
              <a:defRPr/>
            </a:pPr>
            <a:r>
              <a:rPr kumimoji="0" lang="en-US" b="0" i="1" u="none" strike="noStrike" kern="1200" cap="none" spc="0" normalizeH="0" baseline="0" noProof="0" dirty="0" smtClean="0">
                <a:ln>
                  <a:noFill/>
                </a:ln>
                <a:solidFill>
                  <a:schemeClr val="tx1"/>
                </a:solidFill>
                <a:effectLst/>
                <a:uLnTx/>
                <a:uFillTx/>
                <a:latin typeface="+mn-lt"/>
                <a:ea typeface="ＭＳ Ｐゴシック" pitchFamily="34" charset="-128"/>
                <a:cs typeface="ＭＳ Ｐゴシック" pitchFamily="-106" charset="-128"/>
              </a:rPr>
              <a:t>&gt; 1.16 mm</a:t>
            </a:r>
            <a:r>
              <a:rPr kumimoji="0" lang="en-US" sz="1600" b="0" i="1" u="none" strike="noStrike" kern="1200" cap="none" spc="0" normalizeH="0" baseline="0" noProof="0" dirty="0" smtClean="0">
                <a:ln>
                  <a:noFill/>
                </a:ln>
                <a:solidFill>
                  <a:srgbClr val="D9D9D9"/>
                </a:solidFill>
                <a:effectLst/>
                <a:uLnTx/>
                <a:uFillTx/>
                <a:latin typeface="+mn-lt"/>
                <a:ea typeface="ＭＳ Ｐゴシック" pitchFamily="34" charset="-128"/>
                <a:cs typeface="ＭＳ Ｐゴシック" pitchFamily="-106" charset="-128"/>
              </a:rPr>
              <a:t>(middle-aged ELSA study, </a:t>
            </a:r>
            <a:r>
              <a:rPr kumimoji="0" lang="en-US" sz="1600" b="0" i="1" u="none" strike="noStrike" kern="1200" cap="none" spc="0" normalizeH="0" baseline="0" noProof="0" dirty="0" err="1" smtClean="0">
                <a:ln>
                  <a:noFill/>
                </a:ln>
                <a:solidFill>
                  <a:srgbClr val="D9D9D9"/>
                </a:solidFill>
                <a:effectLst/>
                <a:uLnTx/>
                <a:uFillTx/>
                <a:latin typeface="+mn-lt"/>
                <a:ea typeface="ＭＳ Ｐゴシック" pitchFamily="34" charset="-128"/>
                <a:cs typeface="ＭＳ Ｐゴシック" pitchFamily="-106" charset="-128"/>
              </a:rPr>
              <a:t>Zanchetti</a:t>
            </a:r>
            <a:r>
              <a:rPr kumimoji="0" lang="en-US" sz="1600" b="0" i="1" u="none" strike="noStrike" kern="1200" cap="none" spc="0" normalizeH="0" baseline="0" noProof="0" dirty="0" smtClean="0">
                <a:ln>
                  <a:noFill/>
                </a:ln>
                <a:solidFill>
                  <a:srgbClr val="D9D9D9"/>
                </a:solidFill>
                <a:effectLst/>
                <a:uLnTx/>
                <a:uFillTx/>
                <a:latin typeface="+mn-lt"/>
                <a:ea typeface="ＭＳ Ｐゴシック" pitchFamily="34" charset="-128"/>
                <a:cs typeface="ＭＳ Ｐゴシック" pitchFamily="-106" charset="-128"/>
              </a:rPr>
              <a:t>, Circulation 2002)</a:t>
            </a:r>
          </a:p>
          <a:p>
            <a:pPr marL="411163" marR="0" lvl="0" indent="-342900" algn="l" defTabSz="914400" rtl="0" eaLnBrk="1" fontAlgn="base" latinLnBrk="0" hangingPunct="1">
              <a:lnSpc>
                <a:spcPct val="100000"/>
              </a:lnSpc>
              <a:spcBef>
                <a:spcPts val="700"/>
              </a:spcBef>
              <a:spcAft>
                <a:spcPct val="0"/>
              </a:spcAft>
              <a:buClr>
                <a:schemeClr val="tx2"/>
              </a:buClr>
              <a:buSzPct val="95000"/>
              <a:buFont typeface="Wingdings" charset="2"/>
              <a:buChar char="Ø"/>
              <a:tabLst/>
              <a:defRPr/>
            </a:pPr>
            <a:endParaRPr kumimoji="0" lang="en-US" sz="1200" b="0" i="1" u="none" strike="noStrike" kern="1200" cap="none" spc="0" normalizeH="0" baseline="0" noProof="0" dirty="0" smtClean="0">
              <a:ln>
                <a:noFill/>
              </a:ln>
              <a:solidFill>
                <a:srgbClr val="595959"/>
              </a:solidFill>
              <a:effectLst/>
              <a:uLnTx/>
              <a:uFillTx/>
              <a:latin typeface="+mn-lt"/>
              <a:ea typeface="ＭＳ Ｐゴシック" pitchFamily="34" charset="-128"/>
              <a:cs typeface="ＭＳ Ｐゴシック" pitchFamily="-106" charset="-128"/>
            </a:endParaRPr>
          </a:p>
          <a:p>
            <a:pPr marL="411163" marR="0" lvl="0" indent="-342900" algn="l" defTabSz="914400" rtl="0" eaLnBrk="1" fontAlgn="base" latinLnBrk="0" hangingPunct="1">
              <a:lnSpc>
                <a:spcPct val="100000"/>
              </a:lnSpc>
              <a:spcBef>
                <a:spcPts val="700"/>
              </a:spcBef>
              <a:spcAft>
                <a:spcPct val="0"/>
              </a:spcAft>
              <a:buClr>
                <a:schemeClr val="tx2"/>
              </a:buClr>
              <a:buSzPct val="95000"/>
              <a:buFont typeface="Wingdings" charset="2"/>
              <a:buChar char="Ø"/>
              <a:tabLst/>
              <a:defRPr/>
            </a:pPr>
            <a:endParaRPr kumimoji="0" lang="en-US" sz="2400" b="0" i="1" u="none" strike="noStrike" kern="1200" cap="none" spc="0" normalizeH="0" baseline="0" noProof="0" dirty="0">
              <a:ln>
                <a:noFill/>
              </a:ln>
              <a:solidFill>
                <a:srgbClr val="595959"/>
              </a:solidFill>
              <a:effectLst/>
              <a:uLnTx/>
              <a:uFillTx/>
              <a:latin typeface="+mn-lt"/>
              <a:ea typeface="ＭＳ Ｐゴシック" pitchFamily="34" charset="-128"/>
              <a:cs typeface="ＭＳ Ｐゴシック" pitchFamily="-106" charset="-128"/>
            </a:endParaRPr>
          </a:p>
        </p:txBody>
      </p:sp>
      <p:sp>
        <p:nvSpPr>
          <p:cNvPr id="5" name="Text Box 27"/>
          <p:cNvSpPr txBox="1">
            <a:spLocks noChangeArrowheads="1"/>
          </p:cNvSpPr>
          <p:nvPr/>
        </p:nvSpPr>
        <p:spPr bwMode="auto">
          <a:xfrm>
            <a:off x="2898217" y="3581400"/>
            <a:ext cx="3220566" cy="461665"/>
          </a:xfrm>
          <a:prstGeom prst="rect">
            <a:avLst/>
          </a:prstGeom>
          <a:noFill/>
          <a:ln w="9525">
            <a:noFill/>
            <a:miter lim="800000"/>
            <a:headEnd/>
            <a:tailEnd/>
          </a:ln>
        </p:spPr>
        <p:txBody>
          <a:bodyPr wrap="none">
            <a:prstTxWarp prst="textNoShape">
              <a:avLst/>
            </a:prstTxWarp>
            <a:spAutoFit/>
          </a:bodyPr>
          <a:lstStyle/>
          <a:p>
            <a:pPr algn="ctr"/>
            <a:r>
              <a:rPr lang="en-GB" sz="2400" b="1" i="1" dirty="0">
                <a:solidFill>
                  <a:srgbClr val="FFFF00"/>
                </a:solidFill>
                <a:latin typeface="Calibri" charset="0"/>
              </a:rPr>
              <a:t>Common carotid artery</a:t>
            </a:r>
          </a:p>
        </p:txBody>
      </p:sp>
      <p:sp>
        <p:nvSpPr>
          <p:cNvPr id="6" name="AutoShape 4"/>
          <p:cNvSpPr>
            <a:spLocks noChangeArrowheads="1"/>
          </p:cNvSpPr>
          <p:nvPr/>
        </p:nvSpPr>
        <p:spPr bwMode="invGray">
          <a:xfrm>
            <a:off x="152400" y="1066800"/>
            <a:ext cx="8763000" cy="76184"/>
          </a:xfrm>
          <a:prstGeom prst="roundRect">
            <a:avLst>
              <a:gd name="adj" fmla="val 50000"/>
            </a:avLst>
          </a:prstGeom>
          <a:gradFill rotWithShape="0">
            <a:gsLst>
              <a:gs pos="0">
                <a:srgbClr val="000000"/>
              </a:gs>
              <a:gs pos="39999">
                <a:srgbClr val="0A128C"/>
              </a:gs>
              <a:gs pos="70000">
                <a:srgbClr val="181CC7"/>
              </a:gs>
              <a:gs pos="88000">
                <a:srgbClr val="7005D4"/>
              </a:gs>
              <a:gs pos="100000">
                <a:srgbClr val="8C3D91"/>
              </a:gs>
            </a:gsLst>
            <a:lin ang="0"/>
          </a:gradFill>
          <a:ln w="9525" algn="ctr">
            <a:noFill/>
            <a:round/>
            <a:headEnd/>
            <a:tailEnd/>
          </a:ln>
          <a:effectLst/>
          <a:scene3d>
            <a:camera prst="orthographicFront">
              <a:rot lat="0" lon="0" rev="0"/>
            </a:camera>
            <a:lightRig rig="contrasting" dir="t">
              <a:rot lat="0" lon="0" rev="7800000"/>
            </a:lightRig>
          </a:scene3d>
          <a:sp3d>
            <a:bevelT w="139700" h="139700"/>
          </a:sp3d>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ro-RO" sz="1800" smtClean="0">
              <a:cs typeface="+mn-cs"/>
            </a:endParaRPr>
          </a:p>
        </p:txBody>
      </p:sp>
      <p:pic>
        <p:nvPicPr>
          <p:cNvPr id="7" name="Picture 13" descr="F:\prezentare HTA_2014\poze_HTA\IMT.tif"/>
          <p:cNvPicPr>
            <a:picLocks noChangeAspect="1" noChangeArrowheads="1"/>
          </p:cNvPicPr>
          <p:nvPr/>
        </p:nvPicPr>
        <p:blipFill>
          <a:blip r:embed="rId3"/>
          <a:srcRect/>
          <a:stretch>
            <a:fillRect/>
          </a:stretch>
        </p:blipFill>
        <p:spPr bwMode="auto">
          <a:xfrm>
            <a:off x="1600200" y="1457325"/>
            <a:ext cx="5934075" cy="2047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blind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6"/>
          <p:cNvSpPr>
            <a:spLocks noChangeArrowheads="1"/>
          </p:cNvSpPr>
          <p:nvPr/>
        </p:nvSpPr>
        <p:spPr bwMode="auto">
          <a:xfrm>
            <a:off x="5548313" y="4981575"/>
            <a:ext cx="3132137" cy="152400"/>
          </a:xfrm>
          <a:prstGeom prst="rect">
            <a:avLst/>
          </a:prstGeom>
          <a:noFill/>
          <a:ln w="12700">
            <a:noFill/>
            <a:miter lim="800000"/>
            <a:headEnd/>
            <a:tailEnd/>
          </a:ln>
        </p:spPr>
        <p:txBody>
          <a:bodyPr lIns="0" tIns="0" rIns="0" bIns="0">
            <a:spAutoFit/>
          </a:bodyPr>
          <a:lstStyle/>
          <a:p>
            <a:pPr>
              <a:spcBef>
                <a:spcPts val="500"/>
              </a:spcBef>
              <a:spcAft>
                <a:spcPts val="500"/>
              </a:spcAft>
              <a:tabLst>
                <a:tab pos="55563" algn="l"/>
              </a:tabLst>
            </a:pPr>
            <a:endParaRPr lang="en-GB" sz="1000" baseline="0">
              <a:ea typeface="ＭＳ Ｐゴシック" charset="-128"/>
              <a:cs typeface="ＭＳ Ｐゴシック" charset="-128"/>
            </a:endParaRPr>
          </a:p>
        </p:txBody>
      </p:sp>
      <p:sp>
        <p:nvSpPr>
          <p:cNvPr id="3" name="Title 1"/>
          <p:cNvSpPr txBox="1">
            <a:spLocks/>
          </p:cNvSpPr>
          <p:nvPr/>
        </p:nvSpPr>
        <p:spPr>
          <a:xfrm>
            <a:off x="-152400" y="76200"/>
            <a:ext cx="9448800" cy="1143000"/>
          </a:xfrm>
          <a:prstGeom prst="rect">
            <a:avLst/>
          </a:prstGeom>
        </p:spPr>
        <p:txBody>
          <a:bodyPr vert="horz" anchor="t">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100" normalizeH="0" baseline="0" noProof="0" dirty="0" smtClean="0">
                <a:ln>
                  <a:noFill/>
                </a:ln>
                <a:effectLst/>
                <a:uLnTx/>
                <a:uFillTx/>
                <a:latin typeface="Calibri"/>
                <a:ea typeface="ＭＳ Ｐゴシック" pitchFamily="34" charset="-128"/>
                <a:cs typeface="Calibri"/>
              </a:rPr>
              <a:t>IMT is associated with future cardiovascular events</a:t>
            </a:r>
            <a:endParaRPr kumimoji="0" lang="en-US" sz="3600" b="1" i="0" u="none" strike="noStrike" kern="1200" cap="none" spc="-100" normalizeH="0" baseline="0" noProof="0" dirty="0">
              <a:ln>
                <a:noFill/>
              </a:ln>
              <a:effectLst/>
              <a:uLnTx/>
              <a:uFillTx/>
              <a:latin typeface="Calibri"/>
              <a:ea typeface="ＭＳ Ｐゴシック" pitchFamily="34" charset="-128"/>
              <a:cs typeface="Calibri"/>
            </a:endParaRPr>
          </a:p>
        </p:txBody>
      </p:sp>
      <p:sp>
        <p:nvSpPr>
          <p:cNvPr id="4" name="Content Placeholder 2"/>
          <p:cNvSpPr txBox="1">
            <a:spLocks/>
          </p:cNvSpPr>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11163" marR="0" lvl="0" indent="-342900" algn="l" defTabSz="914400" rtl="0" eaLnBrk="1" fontAlgn="base" latinLnBrk="0" hangingPunct="1">
              <a:lnSpc>
                <a:spcPct val="100000"/>
              </a:lnSpc>
              <a:spcBef>
                <a:spcPts val="700"/>
              </a:spcBef>
              <a:spcAft>
                <a:spcPct val="0"/>
              </a:spcAft>
              <a:buClr>
                <a:schemeClr val="tx2"/>
              </a:buClr>
              <a:buSzPct val="95000"/>
              <a:buFont typeface="Wingdings" charset="2"/>
              <a:buChar char=""/>
              <a:tabLst/>
              <a:defRPr/>
            </a:pPr>
            <a:r>
              <a:rPr kumimoji="0" lang="en-US" sz="2800" b="0" i="0" u="none" strike="noStrike" kern="1200" cap="none" spc="0" normalizeH="0" baseline="0" noProof="0" dirty="0" smtClean="0">
                <a:ln>
                  <a:noFill/>
                </a:ln>
                <a:solidFill>
                  <a:srgbClr val="FFFFFF"/>
                </a:solidFill>
                <a:effectLst/>
                <a:uLnTx/>
                <a:uFillTx/>
                <a:latin typeface="Calibri"/>
                <a:ea typeface="ＭＳ Ｐゴシック" pitchFamily="34" charset="-128"/>
                <a:cs typeface="Calibri"/>
              </a:rPr>
              <a:t>2013 review and meta-analysis from 15 studies</a:t>
            </a:r>
          </a:p>
          <a:p>
            <a:pPr marL="411163" marR="0" lvl="0" indent="-342900" algn="l" defTabSz="914400" rtl="0" eaLnBrk="1" fontAlgn="base" latinLnBrk="0" hangingPunct="1">
              <a:lnSpc>
                <a:spcPct val="100000"/>
              </a:lnSpc>
              <a:spcBef>
                <a:spcPts val="700"/>
              </a:spcBef>
              <a:spcAft>
                <a:spcPct val="0"/>
              </a:spcAft>
              <a:buClr>
                <a:schemeClr val="tx2"/>
              </a:buClr>
              <a:buSzPct val="95000"/>
              <a:buFont typeface="Wingdings" charset="2"/>
              <a:buChar char=""/>
              <a:tabLst/>
              <a:defRPr/>
            </a:pPr>
            <a:endParaRPr kumimoji="0" lang="en-US" sz="2800" b="0" i="0" u="none" strike="noStrike" kern="1200" cap="none" spc="0" normalizeH="0" baseline="0" noProof="0" dirty="0" smtClean="0">
              <a:ln>
                <a:noFill/>
              </a:ln>
              <a:solidFill>
                <a:srgbClr val="FFFFFF"/>
              </a:solidFill>
              <a:effectLst/>
              <a:uLnTx/>
              <a:uFillTx/>
              <a:latin typeface="Calibri"/>
              <a:ea typeface="ＭＳ Ｐゴシック" pitchFamily="34" charset="-128"/>
              <a:cs typeface="Calibri"/>
            </a:endParaRPr>
          </a:p>
          <a:p>
            <a:pPr marL="411163" marR="0" lvl="0" indent="-342900" algn="l" defTabSz="914400" rtl="0" eaLnBrk="1" fontAlgn="base" latinLnBrk="0" hangingPunct="1">
              <a:lnSpc>
                <a:spcPct val="100000"/>
              </a:lnSpc>
              <a:spcBef>
                <a:spcPts val="700"/>
              </a:spcBef>
              <a:spcAft>
                <a:spcPct val="0"/>
              </a:spcAft>
              <a:buClr>
                <a:schemeClr val="tx2"/>
              </a:buClr>
              <a:buSzPct val="95000"/>
              <a:buFont typeface="Wingdings" charset="2"/>
              <a:buChar char=""/>
              <a:tabLst/>
              <a:defRPr/>
            </a:pPr>
            <a:r>
              <a:rPr kumimoji="0" lang="en-US" sz="2800" b="0" i="0" u="none" strike="noStrike" kern="1200" cap="none" spc="0" normalizeH="0" baseline="0" noProof="0" dirty="0" smtClean="0">
                <a:ln>
                  <a:noFill/>
                </a:ln>
                <a:solidFill>
                  <a:srgbClr val="FFFFFF"/>
                </a:solidFill>
                <a:effectLst/>
                <a:uLnTx/>
                <a:uFillTx/>
                <a:latin typeface="Calibri"/>
                <a:ea typeface="ＭＳ Ｐゴシック" pitchFamily="34" charset="-128"/>
                <a:cs typeface="Calibri"/>
              </a:rPr>
              <a:t>B-mode ultrasound - common carotid artery</a:t>
            </a:r>
          </a:p>
          <a:p>
            <a:pPr marL="411163" marR="0" lvl="0" indent="-342900" algn="l" defTabSz="914400" rtl="0" eaLnBrk="1" fontAlgn="base" latinLnBrk="0" hangingPunct="1">
              <a:lnSpc>
                <a:spcPct val="100000"/>
              </a:lnSpc>
              <a:spcBef>
                <a:spcPts val="700"/>
              </a:spcBef>
              <a:spcAft>
                <a:spcPct val="0"/>
              </a:spcAft>
              <a:buClr>
                <a:schemeClr val="tx2"/>
              </a:buClr>
              <a:buSzPct val="95000"/>
              <a:buFont typeface="Wingdings" charset="2"/>
              <a:buChar char=""/>
              <a:tabLst/>
              <a:defRPr/>
            </a:pPr>
            <a:endParaRPr kumimoji="0" lang="en-US" sz="2800" b="0" i="0" u="none" strike="noStrike" kern="1200" cap="none" spc="0" normalizeH="0" baseline="0" noProof="0" dirty="0" smtClean="0">
              <a:ln>
                <a:noFill/>
              </a:ln>
              <a:solidFill>
                <a:schemeClr val="tx2"/>
              </a:solidFill>
              <a:effectLst/>
              <a:uLnTx/>
              <a:uFillTx/>
              <a:latin typeface="Calibri"/>
              <a:ea typeface="ＭＳ Ｐゴシック" pitchFamily="34" charset="-128"/>
              <a:cs typeface="Calibri"/>
            </a:endParaRPr>
          </a:p>
          <a:p>
            <a:pPr marL="411163" marR="0" lvl="0" indent="-342900" algn="l" defTabSz="914400" rtl="0" eaLnBrk="1" fontAlgn="base" latinLnBrk="0" hangingPunct="1">
              <a:lnSpc>
                <a:spcPct val="100000"/>
              </a:lnSpc>
              <a:spcBef>
                <a:spcPts val="700"/>
              </a:spcBef>
              <a:spcAft>
                <a:spcPct val="0"/>
              </a:spcAft>
              <a:buClr>
                <a:schemeClr val="tx2"/>
              </a:buClr>
              <a:buSzPct val="95000"/>
              <a:buFont typeface="Wingdings" charset="2"/>
              <a:buChar char=""/>
              <a:tabLst/>
              <a:defRPr/>
            </a:pPr>
            <a:r>
              <a:rPr kumimoji="0" lang="en-US" sz="2800" b="0" i="0" u="none" strike="noStrike" kern="1200" cap="none" spc="0" normalizeH="0" baseline="0" noProof="0" dirty="0" smtClean="0">
                <a:ln>
                  <a:noFill/>
                </a:ln>
                <a:solidFill>
                  <a:srgbClr val="FF0066"/>
                </a:solidFill>
                <a:effectLst/>
                <a:uLnTx/>
                <a:uFillTx/>
                <a:latin typeface="Calibri"/>
                <a:ea typeface="ＭＳ Ｐゴシック" pitchFamily="34" charset="-128"/>
                <a:cs typeface="Calibri"/>
              </a:rPr>
              <a:t>0.1 mm increase in IMT was predictive for:</a:t>
            </a:r>
          </a:p>
          <a:p>
            <a:pPr marL="1325563" lvl="2" indent="-342900" eaLnBrk="1" hangingPunct="1">
              <a:spcBef>
                <a:spcPts val="700"/>
              </a:spcBef>
              <a:buClr>
                <a:schemeClr val="tx2"/>
              </a:buClr>
              <a:buSzPct val="95000"/>
              <a:buFont typeface="Wingdings" charset="2"/>
              <a:buChar char="ü"/>
              <a:defRPr/>
            </a:pPr>
            <a:r>
              <a:rPr kumimoji="0" lang="en-US" sz="2800" b="0" i="0" u="none" strike="noStrike" kern="1200" cap="none" spc="0" normalizeH="0" baseline="0" noProof="0" dirty="0" smtClean="0">
                <a:ln>
                  <a:noFill/>
                </a:ln>
                <a:solidFill>
                  <a:srgbClr val="FF0066"/>
                </a:solidFill>
                <a:effectLst/>
                <a:uLnTx/>
                <a:uFillTx/>
                <a:latin typeface="Calibri"/>
                <a:ea typeface="ＭＳ Ｐゴシック" pitchFamily="34" charset="-128"/>
                <a:cs typeface="Calibri"/>
              </a:rPr>
              <a:t>myocardial infarction</a:t>
            </a:r>
          </a:p>
          <a:p>
            <a:pPr marL="1325563" lvl="2" indent="-342900" eaLnBrk="1" hangingPunct="1">
              <a:spcBef>
                <a:spcPts val="700"/>
              </a:spcBef>
              <a:buClr>
                <a:schemeClr val="tx2"/>
              </a:buClr>
              <a:buSzPct val="95000"/>
              <a:buFont typeface="Wingdings" charset="2"/>
              <a:buChar char="ü"/>
              <a:defRPr/>
            </a:pPr>
            <a:r>
              <a:rPr kumimoji="0" lang="en-US" sz="2800" b="0" i="0" u="none" strike="noStrike" kern="1200" cap="none" spc="0" normalizeH="0" baseline="0" noProof="0" dirty="0" smtClean="0">
                <a:ln>
                  <a:noFill/>
                </a:ln>
                <a:solidFill>
                  <a:srgbClr val="FF0066"/>
                </a:solidFill>
                <a:effectLst/>
                <a:uLnTx/>
                <a:uFillTx/>
                <a:latin typeface="Calibri"/>
                <a:ea typeface="ＭＳ Ｐゴシック" pitchFamily="34" charset="-128"/>
                <a:cs typeface="Calibri"/>
              </a:rPr>
              <a:t> stroke </a:t>
            </a:r>
          </a:p>
          <a:p>
            <a:pPr marL="411163" marR="0" lvl="0" indent="-342900" algn="l" defTabSz="914400" rtl="0" eaLnBrk="1" fontAlgn="base" latinLnBrk="0" hangingPunct="1">
              <a:lnSpc>
                <a:spcPct val="100000"/>
              </a:lnSpc>
              <a:spcBef>
                <a:spcPts val="700"/>
              </a:spcBef>
              <a:spcAft>
                <a:spcPct val="0"/>
              </a:spcAft>
              <a:buClr>
                <a:schemeClr val="tx2"/>
              </a:buClr>
              <a:buSzPct val="95000"/>
              <a:buFont typeface="Wingdings" charset="2"/>
              <a:buChar char=""/>
              <a:tabLst/>
              <a:defRPr/>
            </a:pPr>
            <a:endParaRPr kumimoji="0" lang="en-US" sz="3000" b="0" i="0" u="none" strike="noStrike" kern="1200" cap="none" spc="0" normalizeH="0" baseline="0" noProof="0" dirty="0">
              <a:ln>
                <a:noFill/>
              </a:ln>
              <a:solidFill>
                <a:schemeClr val="tx1"/>
              </a:solidFill>
              <a:effectLst/>
              <a:uLnTx/>
              <a:uFillTx/>
              <a:latin typeface="+mn-lt"/>
              <a:ea typeface="ＭＳ Ｐゴシック" pitchFamily="34" charset="-128"/>
              <a:cs typeface="ＭＳ Ｐゴシック" pitchFamily="-106" charset="-128"/>
            </a:endParaRPr>
          </a:p>
        </p:txBody>
      </p:sp>
      <p:sp>
        <p:nvSpPr>
          <p:cNvPr id="5" name="AutoShape 4"/>
          <p:cNvSpPr>
            <a:spLocks noChangeArrowheads="1"/>
          </p:cNvSpPr>
          <p:nvPr/>
        </p:nvSpPr>
        <p:spPr bwMode="invGray">
          <a:xfrm>
            <a:off x="152400" y="1066800"/>
            <a:ext cx="8763000" cy="76184"/>
          </a:xfrm>
          <a:prstGeom prst="roundRect">
            <a:avLst>
              <a:gd name="adj" fmla="val 50000"/>
            </a:avLst>
          </a:prstGeom>
          <a:gradFill rotWithShape="0">
            <a:gsLst>
              <a:gs pos="0">
                <a:srgbClr val="000000"/>
              </a:gs>
              <a:gs pos="39999">
                <a:srgbClr val="0A128C"/>
              </a:gs>
              <a:gs pos="70000">
                <a:srgbClr val="181CC7"/>
              </a:gs>
              <a:gs pos="88000">
                <a:srgbClr val="7005D4"/>
              </a:gs>
              <a:gs pos="100000">
                <a:srgbClr val="8C3D91"/>
              </a:gs>
            </a:gsLst>
            <a:lin ang="0"/>
          </a:gradFill>
          <a:ln w="9525" algn="ctr">
            <a:noFill/>
            <a:round/>
            <a:headEnd/>
            <a:tailEnd/>
          </a:ln>
          <a:effectLst/>
          <a:scene3d>
            <a:camera prst="orthographicFront">
              <a:rot lat="0" lon="0" rev="0"/>
            </a:camera>
            <a:lightRig rig="contrasting" dir="t">
              <a:rot lat="0" lon="0" rev="7800000"/>
            </a:lightRig>
          </a:scene3d>
          <a:sp3d>
            <a:bevelT w="139700" h="139700"/>
          </a:sp3d>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ro-RO" sz="1800" smtClean="0">
              <a:cs typeface="+mn-cs"/>
            </a:endParaRPr>
          </a:p>
        </p:txBody>
      </p:sp>
      <p:sp>
        <p:nvSpPr>
          <p:cNvPr id="6" name="TextBox 4"/>
          <p:cNvSpPr txBox="1">
            <a:spLocks noChangeArrowheads="1"/>
          </p:cNvSpPr>
          <p:nvPr/>
        </p:nvSpPr>
        <p:spPr bwMode="auto">
          <a:xfrm>
            <a:off x="4876800" y="6324600"/>
            <a:ext cx="4343400" cy="609600"/>
          </a:xfrm>
          <a:prstGeom prst="rect">
            <a:avLst/>
          </a:prstGeom>
          <a:noFill/>
          <a:ln w="9525">
            <a:noFill/>
            <a:miter lim="800000"/>
            <a:headEnd/>
            <a:tailEnd/>
          </a:ln>
        </p:spPr>
        <p:txBody>
          <a:bodyPr lIns="181536" tIns="90588" rIns="181536" bIns="90588" anchor="ctr">
            <a:prstTxWarp prst="textNoShape">
              <a:avLst/>
            </a:prstTxWarp>
          </a:bodyPr>
          <a:lstStyle/>
          <a:p>
            <a:pPr algn="r" defTabSz="454025">
              <a:buClr>
                <a:srgbClr val="000000"/>
              </a:buClr>
              <a:buSzPct val="100000"/>
              <a:buFont typeface="Times New Roman" charset="0"/>
              <a:buNone/>
            </a:pPr>
            <a:r>
              <a:rPr lang="en-US" sz="1600" i="1" dirty="0">
                <a:solidFill>
                  <a:schemeClr val="tx1">
                    <a:lumMod val="85000"/>
                  </a:schemeClr>
                </a:solidFill>
                <a:latin typeface="Calibri" charset="0"/>
                <a:ea typeface="Arial" charset="0"/>
                <a:cs typeface="Arial" charset="0"/>
              </a:rPr>
              <a:t>van den </a:t>
            </a:r>
            <a:r>
              <a:rPr lang="en-US" sz="1600" i="1" dirty="0" err="1">
                <a:solidFill>
                  <a:schemeClr val="tx1">
                    <a:lumMod val="85000"/>
                  </a:schemeClr>
                </a:solidFill>
                <a:latin typeface="Calibri" charset="0"/>
                <a:ea typeface="Arial" charset="0"/>
                <a:cs typeface="Arial" charset="0"/>
              </a:rPr>
              <a:t>Oord</a:t>
            </a:r>
            <a:r>
              <a:rPr lang="en-US" sz="1600" i="1" dirty="0">
                <a:solidFill>
                  <a:schemeClr val="tx1">
                    <a:lumMod val="85000"/>
                  </a:schemeClr>
                </a:solidFill>
                <a:latin typeface="Calibri" charset="0"/>
                <a:ea typeface="Arial" charset="0"/>
                <a:cs typeface="Arial" charset="0"/>
              </a:rPr>
              <a:t> et al. Atherosclerosis 2013</a:t>
            </a:r>
          </a:p>
        </p:txBody>
      </p:sp>
    </p:spTree>
  </p:cSld>
  <p:clrMapOvr>
    <a:masterClrMapping/>
  </p:clrMapOvr>
  <p:transition>
    <p:blind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6"/>
          <p:cNvSpPr>
            <a:spLocks noChangeArrowheads="1"/>
          </p:cNvSpPr>
          <p:nvPr/>
        </p:nvSpPr>
        <p:spPr bwMode="auto">
          <a:xfrm>
            <a:off x="5548313" y="4981575"/>
            <a:ext cx="3132137" cy="152400"/>
          </a:xfrm>
          <a:prstGeom prst="rect">
            <a:avLst/>
          </a:prstGeom>
          <a:noFill/>
          <a:ln w="12700">
            <a:noFill/>
            <a:miter lim="800000"/>
            <a:headEnd/>
            <a:tailEnd/>
          </a:ln>
        </p:spPr>
        <p:txBody>
          <a:bodyPr lIns="0" tIns="0" rIns="0" bIns="0">
            <a:spAutoFit/>
          </a:bodyPr>
          <a:lstStyle/>
          <a:p>
            <a:pPr>
              <a:spcBef>
                <a:spcPts val="500"/>
              </a:spcBef>
              <a:spcAft>
                <a:spcPts val="500"/>
              </a:spcAft>
              <a:tabLst>
                <a:tab pos="55563" algn="l"/>
              </a:tabLst>
            </a:pPr>
            <a:endParaRPr lang="en-GB" sz="1000" baseline="0">
              <a:ea typeface="ＭＳ Ｐゴシック" charset="-128"/>
              <a:cs typeface="ＭＳ Ｐゴシック" charset="-128"/>
            </a:endParaRPr>
          </a:p>
        </p:txBody>
      </p:sp>
      <p:sp>
        <p:nvSpPr>
          <p:cNvPr id="9" name="Title 1"/>
          <p:cNvSpPr txBox="1">
            <a:spLocks/>
          </p:cNvSpPr>
          <p:nvPr/>
        </p:nvSpPr>
        <p:spPr>
          <a:xfrm>
            <a:off x="457200" y="76200"/>
            <a:ext cx="8382000" cy="1143000"/>
          </a:xfrm>
          <a:prstGeom prst="rect">
            <a:avLst/>
          </a:prstGeom>
        </p:spPr>
        <p:txBody>
          <a:bodyPr vert="horz" anchor="t">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100" normalizeH="0" baseline="0" noProof="0" dirty="0" smtClean="0">
                <a:ln>
                  <a:noFill/>
                </a:ln>
                <a:effectLst/>
                <a:uLnTx/>
                <a:uFillTx/>
                <a:latin typeface="Calibri"/>
                <a:ea typeface="ＭＳ Ｐゴシック" pitchFamily="34" charset="-128"/>
                <a:cs typeface="Calibri"/>
              </a:rPr>
              <a:t>How to assess arterial function ?</a:t>
            </a:r>
            <a:endParaRPr kumimoji="0" lang="en-US" sz="4000" b="1" i="0" u="none" strike="noStrike" kern="1200" cap="none" spc="-100" normalizeH="0" baseline="0" noProof="0" dirty="0">
              <a:ln>
                <a:noFill/>
              </a:ln>
              <a:effectLst/>
              <a:uLnTx/>
              <a:uFillTx/>
              <a:latin typeface="Calibri"/>
              <a:ea typeface="ＭＳ Ｐゴシック" pitchFamily="34" charset="-128"/>
              <a:cs typeface="Calibri"/>
            </a:endParaRPr>
          </a:p>
        </p:txBody>
      </p:sp>
      <p:sp>
        <p:nvSpPr>
          <p:cNvPr id="10" name="Content Placeholder 2"/>
          <p:cNvSpPr txBox="1">
            <a:spLocks/>
          </p:cNvSpPr>
          <p:nvPr/>
        </p:nvSpPr>
        <p:spPr bwMode="auto">
          <a:xfrm>
            <a:off x="76200" y="1646237"/>
            <a:ext cx="4343400" cy="2620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11163" marR="0" lvl="0" indent="-342900" algn="ctr" defTabSz="914400" rtl="0" eaLnBrk="1" fontAlgn="base" latinLnBrk="0" hangingPunct="1">
              <a:lnSpc>
                <a:spcPct val="100000"/>
              </a:lnSpc>
              <a:spcBef>
                <a:spcPts val="700"/>
              </a:spcBef>
              <a:spcAft>
                <a:spcPct val="0"/>
              </a:spcAft>
              <a:buClr>
                <a:schemeClr val="tx2"/>
              </a:buClr>
              <a:buSzPct val="95000"/>
              <a:buFont typeface="Arial" charset="0"/>
              <a:buNone/>
              <a:tabLst/>
              <a:defRPr/>
            </a:pPr>
            <a:r>
              <a:rPr kumimoji="0" lang="en-US" sz="2800" b="1" i="0" u="none" strike="noStrike" kern="1200" cap="none" spc="0" normalizeH="0" baseline="0" noProof="0" dirty="0" smtClean="0">
                <a:ln>
                  <a:noFill/>
                </a:ln>
                <a:solidFill>
                  <a:srgbClr val="FFFF00"/>
                </a:solidFill>
                <a:effectLst/>
                <a:uLnTx/>
                <a:uFillTx/>
                <a:latin typeface="Calibri" pitchFamily="34" charset="0"/>
                <a:ea typeface="ＭＳ Ｐゴシック" pitchFamily="34" charset="-128"/>
                <a:cs typeface="Calibri" pitchFamily="34" charset="0"/>
              </a:rPr>
              <a:t>Markers of </a:t>
            </a:r>
          </a:p>
          <a:p>
            <a:pPr marL="411163" marR="0" lvl="0" indent="-342900" algn="ctr" defTabSz="914400" rtl="0" eaLnBrk="1" fontAlgn="base" latinLnBrk="0" hangingPunct="1">
              <a:lnSpc>
                <a:spcPct val="100000"/>
              </a:lnSpc>
              <a:spcBef>
                <a:spcPts val="700"/>
              </a:spcBef>
              <a:spcAft>
                <a:spcPct val="0"/>
              </a:spcAft>
              <a:buClr>
                <a:schemeClr val="tx2"/>
              </a:buClr>
              <a:buSzPct val="95000"/>
              <a:buFont typeface="Arial" charset="0"/>
              <a:buNone/>
              <a:tabLst/>
              <a:defRPr/>
            </a:pPr>
            <a:r>
              <a:rPr kumimoji="0" lang="en-US" sz="2800" b="1" i="0" u="none" strike="noStrike" kern="1200" cap="none" spc="0" normalizeH="0" baseline="0" noProof="0" dirty="0" smtClean="0">
                <a:ln>
                  <a:noFill/>
                </a:ln>
                <a:solidFill>
                  <a:srgbClr val="FFFF00"/>
                </a:solidFill>
                <a:effectLst/>
                <a:uLnTx/>
                <a:uFillTx/>
                <a:latin typeface="Calibri" pitchFamily="34" charset="0"/>
                <a:ea typeface="ＭＳ Ｐゴシック" pitchFamily="34" charset="-128"/>
                <a:cs typeface="Calibri" pitchFamily="34" charset="0"/>
              </a:rPr>
              <a:t>subclinical atherosclerosis</a:t>
            </a:r>
          </a:p>
          <a:p>
            <a:pPr marL="411163" marR="0" lvl="0" indent="-342900" algn="l" defTabSz="914400" rtl="0" eaLnBrk="1" fontAlgn="base" latinLnBrk="0" hangingPunct="1">
              <a:lnSpc>
                <a:spcPct val="100000"/>
              </a:lnSpc>
              <a:spcBef>
                <a:spcPts val="700"/>
              </a:spcBef>
              <a:spcAft>
                <a:spcPct val="0"/>
              </a:spcAft>
              <a:buClr>
                <a:schemeClr val="tx2"/>
              </a:buClr>
              <a:buSzPct val="95000"/>
              <a:buFont typeface="Arial" charset="0"/>
              <a:buNone/>
              <a:tabLst/>
              <a:defRPr/>
            </a:pPr>
            <a:endParaRPr kumimoji="0" lang="en-US" sz="3000" b="1" i="0" u="none" strike="noStrike" kern="1200" cap="none" spc="0" normalizeH="0" baseline="0" noProof="0" dirty="0" smtClean="0">
              <a:ln>
                <a:noFill/>
              </a:ln>
              <a:effectLst/>
              <a:uLnTx/>
              <a:uFillTx/>
              <a:latin typeface="+mn-lt"/>
              <a:ea typeface="ＭＳ Ｐゴシック" pitchFamily="34" charset="-128"/>
              <a:cs typeface="ＭＳ Ｐゴシック" pitchFamily="-106" charset="-128"/>
            </a:endParaRPr>
          </a:p>
          <a:p>
            <a:pPr marL="411163" marR="0" lvl="0" indent="-342900" algn="l" defTabSz="914400" rtl="0" eaLnBrk="1" fontAlgn="base" latinLnBrk="0" hangingPunct="1">
              <a:lnSpc>
                <a:spcPct val="100000"/>
              </a:lnSpc>
              <a:spcBef>
                <a:spcPts val="700"/>
              </a:spcBef>
              <a:spcAft>
                <a:spcPct val="0"/>
              </a:spcAft>
              <a:buClr>
                <a:schemeClr val="tx2"/>
              </a:buClr>
              <a:buSzPct val="95000"/>
              <a:buFont typeface="Wingdings" charset="2"/>
              <a:buChar char="Ø"/>
              <a:tabLst/>
              <a:defRPr/>
            </a:pPr>
            <a:r>
              <a:rPr kumimoji="0" lang="en-US" sz="3000" b="1" i="0" u="none" strike="noStrike" kern="1200" cap="none" spc="0" normalizeH="0" baseline="0" noProof="0" dirty="0" smtClean="0">
                <a:ln>
                  <a:noFill/>
                </a:ln>
                <a:effectLst/>
                <a:uLnTx/>
                <a:uFillTx/>
                <a:latin typeface="+mn-lt"/>
                <a:ea typeface="ＭＳ Ｐゴシック" pitchFamily="34" charset="-128"/>
                <a:cs typeface="ＭＳ Ｐゴシック" pitchFamily="-106" charset="-128"/>
              </a:rPr>
              <a:t>Carotid </a:t>
            </a:r>
            <a:r>
              <a:rPr kumimoji="0" lang="en-US" sz="3000" b="1" i="0" u="none" strike="noStrike" kern="1200" cap="none" spc="0" normalizeH="0" baseline="0" noProof="0" dirty="0" err="1" smtClean="0">
                <a:ln>
                  <a:noFill/>
                </a:ln>
                <a:effectLst/>
                <a:uLnTx/>
                <a:uFillTx/>
                <a:latin typeface="+mn-lt"/>
                <a:ea typeface="ＭＳ Ｐゴシック" pitchFamily="34" charset="-128"/>
                <a:cs typeface="ＭＳ Ｐゴシック" pitchFamily="-106" charset="-128"/>
              </a:rPr>
              <a:t>intima</a:t>
            </a:r>
            <a:r>
              <a:rPr kumimoji="0" lang="en-US" sz="3000" b="1" i="0" u="none" strike="noStrike" kern="1200" cap="none" spc="0" normalizeH="0" baseline="0" noProof="0" dirty="0" smtClean="0">
                <a:ln>
                  <a:noFill/>
                </a:ln>
                <a:effectLst/>
                <a:uLnTx/>
                <a:uFillTx/>
                <a:latin typeface="+mn-lt"/>
                <a:ea typeface="ＭＳ Ｐゴシック" pitchFamily="34" charset="-128"/>
                <a:cs typeface="ＭＳ Ｐゴシック" pitchFamily="-106" charset="-128"/>
              </a:rPr>
              <a:t>-media thickness</a:t>
            </a:r>
            <a:endParaRPr kumimoji="0" lang="en-US" sz="3000" b="1" i="0" u="none" strike="noStrike" kern="1200" cap="none" spc="0" normalizeH="0" baseline="0" noProof="0" dirty="0">
              <a:ln>
                <a:noFill/>
              </a:ln>
              <a:effectLst/>
              <a:uLnTx/>
              <a:uFillTx/>
              <a:latin typeface="+mn-lt"/>
              <a:ea typeface="ＭＳ Ｐゴシック" pitchFamily="34" charset="-128"/>
              <a:cs typeface="ＭＳ Ｐゴシック" pitchFamily="-106" charset="-128"/>
            </a:endParaRPr>
          </a:p>
        </p:txBody>
      </p:sp>
      <p:sp>
        <p:nvSpPr>
          <p:cNvPr id="12" name="AutoShape 4"/>
          <p:cNvSpPr>
            <a:spLocks noChangeArrowheads="1"/>
          </p:cNvSpPr>
          <p:nvPr/>
        </p:nvSpPr>
        <p:spPr bwMode="invGray">
          <a:xfrm>
            <a:off x="152400" y="1066800"/>
            <a:ext cx="8763000" cy="76184"/>
          </a:xfrm>
          <a:prstGeom prst="roundRect">
            <a:avLst>
              <a:gd name="adj" fmla="val 50000"/>
            </a:avLst>
          </a:prstGeom>
          <a:gradFill rotWithShape="0">
            <a:gsLst>
              <a:gs pos="0">
                <a:srgbClr val="000000"/>
              </a:gs>
              <a:gs pos="39999">
                <a:srgbClr val="0A128C"/>
              </a:gs>
              <a:gs pos="70000">
                <a:srgbClr val="181CC7"/>
              </a:gs>
              <a:gs pos="88000">
                <a:srgbClr val="7005D4"/>
              </a:gs>
              <a:gs pos="100000">
                <a:srgbClr val="8C3D91"/>
              </a:gs>
            </a:gsLst>
            <a:lin ang="0"/>
          </a:gradFill>
          <a:ln w="9525" algn="ctr">
            <a:noFill/>
            <a:round/>
            <a:headEnd/>
            <a:tailEnd/>
          </a:ln>
          <a:effectLst/>
          <a:scene3d>
            <a:camera prst="orthographicFront">
              <a:rot lat="0" lon="0" rev="0"/>
            </a:camera>
            <a:lightRig rig="contrasting" dir="t">
              <a:rot lat="0" lon="0" rev="7800000"/>
            </a:lightRig>
          </a:scene3d>
          <a:sp3d>
            <a:bevelT w="139700" h="139700"/>
          </a:sp3d>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ro-RO" sz="1800" smtClean="0">
              <a:cs typeface="+mn-cs"/>
            </a:endParaRPr>
          </a:p>
        </p:txBody>
      </p:sp>
      <p:sp>
        <p:nvSpPr>
          <p:cNvPr id="13" name="Content Placeholder 2"/>
          <p:cNvSpPr txBox="1">
            <a:spLocks/>
          </p:cNvSpPr>
          <p:nvPr/>
        </p:nvSpPr>
        <p:spPr bwMode="auto">
          <a:xfrm>
            <a:off x="4495800" y="1600200"/>
            <a:ext cx="4648200" cy="4525963"/>
          </a:xfrm>
          <a:prstGeom prst="rect">
            <a:avLst/>
          </a:prstGeom>
          <a:noFill/>
          <a:ln w="9525">
            <a:noFill/>
            <a:miter lim="800000"/>
            <a:headEnd/>
            <a:tailEnd/>
          </a:ln>
        </p:spPr>
        <p:txBody>
          <a:bodyPr>
            <a:prstTxWarp prst="textNoShape">
              <a:avLst/>
            </a:prstTxWarp>
          </a:bodyPr>
          <a:lstStyle/>
          <a:p>
            <a:pPr marL="342900" indent="-342900" algn="ctr" eaLnBrk="0" hangingPunct="0">
              <a:spcBef>
                <a:spcPct val="20000"/>
              </a:spcBef>
              <a:buFont typeface="Arial" charset="0"/>
              <a:buNone/>
            </a:pPr>
            <a:r>
              <a:rPr lang="en-US" sz="2800" b="1" dirty="0">
                <a:solidFill>
                  <a:srgbClr val="FFFF00"/>
                </a:solidFill>
                <a:latin typeface="Calibri" charset="0"/>
              </a:rPr>
              <a:t>Markers of </a:t>
            </a:r>
          </a:p>
          <a:p>
            <a:pPr marL="342900" indent="-342900" algn="ctr" eaLnBrk="0" hangingPunct="0">
              <a:spcBef>
                <a:spcPct val="20000"/>
              </a:spcBef>
              <a:buFont typeface="Arial" charset="0"/>
              <a:buNone/>
            </a:pPr>
            <a:r>
              <a:rPr lang="en-US" sz="2800" b="1" dirty="0">
                <a:solidFill>
                  <a:srgbClr val="FFFF00"/>
                </a:solidFill>
                <a:latin typeface="Calibri" charset="0"/>
              </a:rPr>
              <a:t>arterial dysfunction</a:t>
            </a:r>
          </a:p>
          <a:p>
            <a:pPr marL="342900" indent="-342900" eaLnBrk="0" hangingPunct="0">
              <a:spcBef>
                <a:spcPct val="20000"/>
              </a:spcBef>
              <a:buFont typeface="Arial" charset="0"/>
              <a:buNone/>
            </a:pPr>
            <a:endParaRPr lang="en-US" sz="3200" b="1" dirty="0">
              <a:solidFill>
                <a:srgbClr val="FFFFFF"/>
              </a:solidFill>
              <a:latin typeface="Calibri" charset="0"/>
            </a:endParaRPr>
          </a:p>
          <a:p>
            <a:pPr marL="342900" indent="-342900" eaLnBrk="0" hangingPunct="0">
              <a:spcBef>
                <a:spcPct val="20000"/>
              </a:spcBef>
              <a:buFont typeface="Wingdings" charset="2"/>
              <a:buChar char="Ø"/>
            </a:pPr>
            <a:r>
              <a:rPr lang="en-US" sz="3200" b="1" dirty="0">
                <a:solidFill>
                  <a:srgbClr val="FFFFFF"/>
                </a:solidFill>
                <a:latin typeface="Calibri" charset="0"/>
              </a:rPr>
              <a:t>Endothelial dysfunction </a:t>
            </a:r>
          </a:p>
          <a:p>
            <a:pPr marL="342900" indent="-342900" eaLnBrk="0" hangingPunct="0">
              <a:spcBef>
                <a:spcPct val="20000"/>
              </a:spcBef>
              <a:buFont typeface="Wingdings" charset="2"/>
              <a:buChar char="Ø"/>
            </a:pPr>
            <a:endParaRPr lang="en-US" sz="3200" b="1" dirty="0">
              <a:solidFill>
                <a:srgbClr val="FFFFFF"/>
              </a:solidFill>
              <a:latin typeface="Calibri" charset="0"/>
            </a:endParaRPr>
          </a:p>
          <a:p>
            <a:pPr marL="342900" indent="-342900" eaLnBrk="0" hangingPunct="0">
              <a:spcBef>
                <a:spcPct val="20000"/>
              </a:spcBef>
              <a:buFont typeface="Wingdings" charset="2"/>
              <a:buChar char="Ø"/>
            </a:pPr>
            <a:endParaRPr lang="en-US" sz="3200" b="1" dirty="0">
              <a:solidFill>
                <a:srgbClr val="FFFFFF"/>
              </a:solidFill>
              <a:latin typeface="Calibri" charset="0"/>
            </a:endParaRPr>
          </a:p>
          <a:p>
            <a:pPr marL="342900" indent="-342900" eaLnBrk="0" hangingPunct="0">
              <a:spcBef>
                <a:spcPct val="20000"/>
              </a:spcBef>
              <a:buFont typeface="Wingdings" charset="2"/>
              <a:buChar char="Ø"/>
            </a:pPr>
            <a:r>
              <a:rPr lang="en-US" sz="3200" b="1" dirty="0">
                <a:solidFill>
                  <a:srgbClr val="FFFFFF"/>
                </a:solidFill>
                <a:latin typeface="Calibri" charset="0"/>
              </a:rPr>
              <a:t>Arterial stiffness</a:t>
            </a:r>
          </a:p>
        </p:txBody>
      </p:sp>
      <p:cxnSp>
        <p:nvCxnSpPr>
          <p:cNvPr id="14" name="Straight Connector 13"/>
          <p:cNvCxnSpPr>
            <a:cxnSpLocks noChangeShapeType="1"/>
          </p:cNvCxnSpPr>
          <p:nvPr/>
        </p:nvCxnSpPr>
        <p:spPr bwMode="auto">
          <a:xfrm>
            <a:off x="4419600" y="1371600"/>
            <a:ext cx="0" cy="5181600"/>
          </a:xfrm>
          <a:prstGeom prst="line">
            <a:avLst/>
          </a:prstGeom>
          <a:noFill/>
          <a:ln w="28575">
            <a:solidFill>
              <a:srgbClr val="4A7EBB"/>
            </a:solidFill>
            <a:round/>
            <a:headEnd/>
            <a:tailEnd/>
          </a:ln>
          <a:effectLst>
            <a:outerShdw blurRad="63500" dist="38100" dir="2700000" algn="tl" rotWithShape="0">
              <a:srgbClr val="000000">
                <a:alpha val="39998"/>
              </a:srgbClr>
            </a:outerShdw>
          </a:effectLst>
        </p:spPr>
      </p:cxnSp>
      <p:cxnSp>
        <p:nvCxnSpPr>
          <p:cNvPr id="15" name="Straight Connector 14"/>
          <p:cNvCxnSpPr>
            <a:cxnSpLocks noChangeShapeType="1"/>
          </p:cNvCxnSpPr>
          <p:nvPr/>
        </p:nvCxnSpPr>
        <p:spPr bwMode="auto">
          <a:xfrm>
            <a:off x="228600" y="2743200"/>
            <a:ext cx="8382000" cy="0"/>
          </a:xfrm>
          <a:prstGeom prst="line">
            <a:avLst/>
          </a:prstGeom>
          <a:noFill/>
          <a:ln w="28575">
            <a:solidFill>
              <a:srgbClr val="4A7EBB"/>
            </a:solidFill>
            <a:round/>
            <a:headEnd/>
            <a:tailEnd/>
          </a:ln>
          <a:effectLst>
            <a:outerShdw blurRad="63500" dist="38100" dir="2700000" algn="tl" rotWithShape="0">
              <a:srgbClr val="000000">
                <a:alpha val="39998"/>
              </a:srgbClr>
            </a:outerShdw>
          </a:effectLst>
        </p:spPr>
      </p:cxnSp>
      <p:sp>
        <p:nvSpPr>
          <p:cNvPr id="11" name="Content Placeholder 2"/>
          <p:cNvSpPr txBox="1">
            <a:spLocks/>
          </p:cNvSpPr>
          <p:nvPr/>
        </p:nvSpPr>
        <p:spPr bwMode="auto">
          <a:xfrm>
            <a:off x="76200" y="4419600"/>
            <a:ext cx="4343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11163" marR="0" lvl="0" indent="-342900" algn="l" defTabSz="914400" rtl="0" eaLnBrk="1" fontAlgn="base" latinLnBrk="0" hangingPunct="1">
              <a:lnSpc>
                <a:spcPct val="100000"/>
              </a:lnSpc>
              <a:spcBef>
                <a:spcPts val="700"/>
              </a:spcBef>
              <a:spcAft>
                <a:spcPct val="0"/>
              </a:spcAft>
              <a:buClr>
                <a:schemeClr val="tx2"/>
              </a:buClr>
              <a:buSzPct val="95000"/>
              <a:tabLst/>
              <a:defRPr/>
            </a:pPr>
            <a:endParaRPr kumimoji="0" lang="en-US" sz="3000" b="1" i="0" u="none" strike="noStrike" kern="1200" cap="none" spc="0" normalizeH="0" baseline="0" noProof="0" dirty="0" smtClean="0">
              <a:ln>
                <a:noFill/>
              </a:ln>
              <a:effectLst/>
              <a:uLnTx/>
              <a:uFillTx/>
              <a:latin typeface="+mn-lt"/>
              <a:ea typeface="ＭＳ Ｐゴシック" pitchFamily="34" charset="-128"/>
              <a:cs typeface="ＭＳ Ｐゴシック" pitchFamily="-106" charset="-128"/>
            </a:endParaRPr>
          </a:p>
          <a:p>
            <a:pPr marL="411163" marR="0" lvl="0" indent="-342900" algn="l" defTabSz="914400" rtl="0" eaLnBrk="1" fontAlgn="base" latinLnBrk="0" hangingPunct="1">
              <a:lnSpc>
                <a:spcPct val="100000"/>
              </a:lnSpc>
              <a:spcBef>
                <a:spcPts val="700"/>
              </a:spcBef>
              <a:spcAft>
                <a:spcPct val="0"/>
              </a:spcAft>
              <a:buClr>
                <a:schemeClr val="tx2"/>
              </a:buClr>
              <a:buSzPct val="95000"/>
              <a:buFont typeface="Wingdings" charset="2"/>
              <a:buChar char="Ø"/>
              <a:tabLst/>
              <a:defRPr/>
            </a:pPr>
            <a:r>
              <a:rPr kumimoji="0" lang="en-US" sz="3000" b="1" i="0" u="none" strike="noStrike" kern="1200" cap="none" spc="0" normalizeH="0" baseline="0" noProof="0" dirty="0" smtClean="0">
                <a:ln>
                  <a:noFill/>
                </a:ln>
                <a:effectLst/>
                <a:uLnTx/>
                <a:uFillTx/>
                <a:latin typeface="+mn-lt"/>
                <a:ea typeface="ＭＳ Ｐゴシック" pitchFamily="34" charset="-128"/>
                <a:cs typeface="ＭＳ Ｐゴシック" pitchFamily="-106" charset="-128"/>
              </a:rPr>
              <a:t>Ankle-brachial index</a:t>
            </a:r>
            <a:endParaRPr kumimoji="0" lang="en-US" sz="3000" b="1" i="0" u="none" strike="noStrike" kern="1200" cap="none" spc="0" normalizeH="0" baseline="0" noProof="0" dirty="0">
              <a:ln>
                <a:noFill/>
              </a:ln>
              <a:effectLst/>
              <a:uLnTx/>
              <a:uFillTx/>
              <a:latin typeface="+mn-lt"/>
              <a:ea typeface="ＭＳ Ｐゴシック" pitchFamily="34" charset="-128"/>
              <a:cs typeface="ＭＳ Ｐゴシック" pitchFamily="-106" charset="-128"/>
            </a:endParaRPr>
          </a:p>
        </p:txBody>
      </p:sp>
      <p:sp>
        <p:nvSpPr>
          <p:cNvPr id="16" name="Oval 15"/>
          <p:cNvSpPr/>
          <p:nvPr/>
        </p:nvSpPr>
        <p:spPr>
          <a:xfrm rot="16200000">
            <a:off x="1409700" y="3162300"/>
            <a:ext cx="1524000" cy="4191000"/>
          </a:xfrm>
          <a:prstGeom prst="ellipse">
            <a:avLst/>
          </a:prstGeom>
          <a:noFill/>
          <a:ln>
            <a:solidFill>
              <a:srgbClr val="FF0066"/>
            </a:solidFill>
          </a:ln>
          <a:effectLst>
            <a:outerShdw blurRad="50800" dist="38100" dir="2700000" algn="br">
              <a:srgbClr val="000000">
                <a:alpha val="43000"/>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solidFill>
                <a:srgbClr val="FFFFFF"/>
              </a:solidFill>
              <a:ea typeface="ＭＳ Ｐゴシック" charset="-128"/>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6"/>
          <p:cNvSpPr>
            <a:spLocks noChangeArrowheads="1"/>
          </p:cNvSpPr>
          <p:nvPr/>
        </p:nvSpPr>
        <p:spPr bwMode="auto">
          <a:xfrm>
            <a:off x="5548313" y="4981575"/>
            <a:ext cx="3132137" cy="152400"/>
          </a:xfrm>
          <a:prstGeom prst="rect">
            <a:avLst/>
          </a:prstGeom>
          <a:noFill/>
          <a:ln w="12700">
            <a:noFill/>
            <a:miter lim="800000"/>
            <a:headEnd/>
            <a:tailEnd/>
          </a:ln>
        </p:spPr>
        <p:txBody>
          <a:bodyPr lIns="0" tIns="0" rIns="0" bIns="0">
            <a:spAutoFit/>
          </a:bodyPr>
          <a:lstStyle/>
          <a:p>
            <a:pPr>
              <a:spcBef>
                <a:spcPts val="500"/>
              </a:spcBef>
              <a:spcAft>
                <a:spcPts val="500"/>
              </a:spcAft>
              <a:tabLst>
                <a:tab pos="55563" algn="l"/>
              </a:tabLst>
            </a:pPr>
            <a:endParaRPr lang="en-GB" sz="1000" baseline="0">
              <a:ea typeface="ＭＳ Ｐゴシック" charset="-128"/>
              <a:cs typeface="ＭＳ Ｐゴシック" charset="-128"/>
            </a:endParaRPr>
          </a:p>
        </p:txBody>
      </p:sp>
      <p:sp>
        <p:nvSpPr>
          <p:cNvPr id="3" name="Title 1"/>
          <p:cNvSpPr txBox="1">
            <a:spLocks/>
          </p:cNvSpPr>
          <p:nvPr/>
        </p:nvSpPr>
        <p:spPr>
          <a:xfrm>
            <a:off x="457200" y="0"/>
            <a:ext cx="8229600" cy="1143000"/>
          </a:xfrm>
          <a:prstGeom prst="rect">
            <a:avLst/>
          </a:prstGeom>
        </p:spPr>
        <p:txBody>
          <a:bodyPr vert="horz" anchor="t">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100" normalizeH="0" baseline="0" noProof="0" dirty="0" smtClean="0">
                <a:ln>
                  <a:noFill/>
                </a:ln>
                <a:solidFill>
                  <a:srgbClr val="FFFFFF"/>
                </a:solidFill>
                <a:effectLst/>
                <a:uLnTx/>
                <a:uFillTx/>
                <a:latin typeface="Calibri"/>
                <a:ea typeface="ＭＳ Ｐゴシック" pitchFamily="34" charset="-128"/>
                <a:cs typeface="Calibri"/>
              </a:rPr>
              <a:t>“Ankle-brachial index”, ABI</a:t>
            </a:r>
            <a:endParaRPr kumimoji="0" lang="en-US" sz="4000" b="1" i="0" u="none" strike="noStrike" kern="1200" cap="none" spc="-100" normalizeH="0" baseline="0" noProof="0" dirty="0">
              <a:ln>
                <a:noFill/>
              </a:ln>
              <a:solidFill>
                <a:srgbClr val="FFFFFF"/>
              </a:solidFill>
              <a:effectLst/>
              <a:uLnTx/>
              <a:uFillTx/>
              <a:latin typeface="Calibri"/>
              <a:ea typeface="ＭＳ Ｐゴシック" pitchFamily="34" charset="-128"/>
              <a:cs typeface="Calibri"/>
            </a:endParaRPr>
          </a:p>
        </p:txBody>
      </p:sp>
      <p:sp>
        <p:nvSpPr>
          <p:cNvPr id="4" name="Content Placeholder 2"/>
          <p:cNvSpPr txBox="1">
            <a:spLocks/>
          </p:cNvSpPr>
          <p:nvPr/>
        </p:nvSpPr>
        <p:spPr bwMode="auto">
          <a:xfrm>
            <a:off x="1676400" y="1524000"/>
            <a:ext cx="75438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11163" marR="0" lvl="0" indent="-342900" algn="l" defTabSz="914400" rtl="0" eaLnBrk="1" fontAlgn="base" latinLnBrk="0" hangingPunct="1">
              <a:lnSpc>
                <a:spcPct val="100000"/>
              </a:lnSpc>
              <a:spcBef>
                <a:spcPts val="700"/>
              </a:spcBef>
              <a:spcAft>
                <a:spcPct val="0"/>
              </a:spcAft>
              <a:buClr>
                <a:schemeClr val="tx2"/>
              </a:buClr>
              <a:buSzPct val="95000"/>
              <a:buFont typeface="Arial" charset="0"/>
              <a:buNone/>
              <a:tabLst/>
              <a:defRPr/>
            </a:pPr>
            <a:r>
              <a:rPr kumimoji="0" lang="en-US" sz="2400" b="0" i="0" u="none" strike="noStrike" kern="1200" cap="none" spc="0" normalizeH="0" baseline="0" noProof="0" smtClean="0">
                <a:ln>
                  <a:noFill/>
                </a:ln>
                <a:solidFill>
                  <a:schemeClr val="tx1"/>
                </a:solidFill>
                <a:effectLst/>
                <a:uLnTx/>
                <a:uFillTx/>
                <a:latin typeface="+mn-lt"/>
                <a:ea typeface="ＭＳ Ｐゴシック" pitchFamily="34" charset="-128"/>
                <a:cs typeface="ＭＳ Ｐゴシック" pitchFamily="-106" charset="-128"/>
              </a:rPr>
              <a:t>Systolic BP ankle </a:t>
            </a:r>
            <a:r>
              <a:rPr kumimoji="0" lang="en-US" sz="2000" b="0" i="0" u="none" strike="noStrike" kern="1200" cap="none" spc="0" normalizeH="0" baseline="0" noProof="0" smtClean="0">
                <a:ln>
                  <a:noFill/>
                </a:ln>
                <a:solidFill>
                  <a:schemeClr val="tx1"/>
                </a:solidFill>
                <a:effectLst/>
                <a:uLnTx/>
                <a:uFillTx/>
                <a:latin typeface="+mn-lt"/>
                <a:ea typeface="ＭＳ Ｐゴシック" pitchFamily="34" charset="-128"/>
                <a:cs typeface="ＭＳ Ｐゴシック" pitchFamily="-106" charset="-128"/>
              </a:rPr>
              <a:t>(posterior tibial a. or dorsalis pedis a.)</a:t>
            </a:r>
            <a:endParaRPr kumimoji="0" lang="en-US" sz="2000" b="0" i="0" u="none" strike="noStrike" kern="1200" cap="none" spc="0" normalizeH="0" baseline="0" noProof="0">
              <a:ln>
                <a:noFill/>
              </a:ln>
              <a:solidFill>
                <a:schemeClr val="tx1"/>
              </a:solidFill>
              <a:effectLst/>
              <a:uLnTx/>
              <a:uFillTx/>
              <a:latin typeface="+mn-lt"/>
              <a:ea typeface="ＭＳ Ｐゴシック" pitchFamily="34" charset="-128"/>
              <a:cs typeface="ＭＳ Ｐゴシック" pitchFamily="-106" charset="-128"/>
            </a:endParaRPr>
          </a:p>
        </p:txBody>
      </p:sp>
      <p:sp>
        <p:nvSpPr>
          <p:cNvPr id="5" name="Content Placeholder 2"/>
          <p:cNvSpPr txBox="1">
            <a:spLocks/>
          </p:cNvSpPr>
          <p:nvPr/>
        </p:nvSpPr>
        <p:spPr bwMode="auto">
          <a:xfrm>
            <a:off x="3276600" y="2133600"/>
            <a:ext cx="4114800" cy="685800"/>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pPr>
            <a:r>
              <a:rPr lang="en-US" sz="2400">
                <a:latin typeface="Calibri" charset="0"/>
              </a:rPr>
              <a:t>Systolic BP arm </a:t>
            </a:r>
            <a:r>
              <a:rPr lang="en-US" sz="2000">
                <a:latin typeface="Calibri" charset="0"/>
              </a:rPr>
              <a:t>(brachial a.) </a:t>
            </a:r>
          </a:p>
        </p:txBody>
      </p:sp>
      <p:cxnSp>
        <p:nvCxnSpPr>
          <p:cNvPr id="6" name="Straight Connector 5"/>
          <p:cNvCxnSpPr/>
          <p:nvPr/>
        </p:nvCxnSpPr>
        <p:spPr>
          <a:xfrm>
            <a:off x="1524000" y="2133600"/>
            <a:ext cx="67056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bwMode="auto">
          <a:xfrm>
            <a:off x="304800" y="1828800"/>
            <a:ext cx="1066800" cy="685800"/>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pPr>
            <a:r>
              <a:rPr lang="en-US" sz="3200" b="1">
                <a:solidFill>
                  <a:schemeClr val="tx2"/>
                </a:solidFill>
                <a:latin typeface="Calibri" charset="0"/>
              </a:rPr>
              <a:t>ABI </a:t>
            </a:r>
            <a:r>
              <a:rPr lang="en-US" sz="2800" b="1">
                <a:solidFill>
                  <a:schemeClr val="tx2"/>
                </a:solidFill>
                <a:latin typeface="Calibri" charset="0"/>
              </a:rPr>
              <a:t>=</a:t>
            </a:r>
          </a:p>
        </p:txBody>
      </p:sp>
      <p:sp>
        <p:nvSpPr>
          <p:cNvPr id="8" name="Content Placeholder 2"/>
          <p:cNvSpPr txBox="1">
            <a:spLocks/>
          </p:cNvSpPr>
          <p:nvPr/>
        </p:nvSpPr>
        <p:spPr bwMode="auto">
          <a:xfrm>
            <a:off x="0" y="3124200"/>
            <a:ext cx="4800600" cy="1752600"/>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spcAft>
                <a:spcPts val="1200"/>
              </a:spcAft>
              <a:buFont typeface="Wingdings" charset="2"/>
              <a:buNone/>
            </a:pPr>
            <a:endParaRPr lang="en-US" sz="800" i="1" dirty="0">
              <a:solidFill>
                <a:srgbClr val="595959"/>
              </a:solidFill>
              <a:latin typeface="Calibri" charset="0"/>
            </a:endParaRPr>
          </a:p>
          <a:p>
            <a:pPr marL="342900" indent="-342900" eaLnBrk="0" hangingPunct="0">
              <a:spcBef>
                <a:spcPct val="20000"/>
              </a:spcBef>
              <a:spcAft>
                <a:spcPts val="1200"/>
              </a:spcAft>
              <a:buFontTx/>
              <a:buChar char="•"/>
            </a:pPr>
            <a:r>
              <a:rPr lang="en-US" sz="2400" b="1" i="1" dirty="0">
                <a:solidFill>
                  <a:schemeClr val="tx2">
                    <a:lumMod val="50000"/>
                  </a:schemeClr>
                </a:solidFill>
                <a:latin typeface="Calibri" charset="0"/>
              </a:rPr>
              <a:t>&lt; </a:t>
            </a:r>
            <a:r>
              <a:rPr lang="en-US" sz="2400" b="1" i="1" dirty="0" smtClean="0">
                <a:solidFill>
                  <a:schemeClr val="tx2">
                    <a:lumMod val="50000"/>
                  </a:schemeClr>
                </a:solidFill>
                <a:latin typeface="Calibri" charset="0"/>
              </a:rPr>
              <a:t>0.9 </a:t>
            </a:r>
            <a:r>
              <a:rPr lang="en-US" sz="2400" i="1" dirty="0">
                <a:solidFill>
                  <a:schemeClr val="tx2">
                    <a:lumMod val="50000"/>
                  </a:schemeClr>
                </a:solidFill>
                <a:latin typeface="Calibri" charset="0"/>
              </a:rPr>
              <a:t>: subclinical atherosclerosis</a:t>
            </a:r>
          </a:p>
          <a:p>
            <a:pPr marL="342900" indent="-342900" eaLnBrk="0" hangingPunct="0">
              <a:spcBef>
                <a:spcPct val="20000"/>
              </a:spcBef>
              <a:spcAft>
                <a:spcPts val="1200"/>
              </a:spcAft>
              <a:buFontTx/>
              <a:buChar char="•"/>
            </a:pPr>
            <a:r>
              <a:rPr lang="en-US" sz="2400" b="1" i="1" dirty="0">
                <a:solidFill>
                  <a:schemeClr val="tx2">
                    <a:lumMod val="50000"/>
                  </a:schemeClr>
                </a:solidFill>
                <a:latin typeface="Calibri" charset="0"/>
              </a:rPr>
              <a:t>&lt; </a:t>
            </a:r>
            <a:r>
              <a:rPr lang="en-US" sz="2400" b="1" i="1" dirty="0" smtClean="0">
                <a:solidFill>
                  <a:schemeClr val="tx2">
                    <a:lumMod val="50000"/>
                  </a:schemeClr>
                </a:solidFill>
                <a:latin typeface="Calibri" charset="0"/>
              </a:rPr>
              <a:t>0.5</a:t>
            </a:r>
            <a:r>
              <a:rPr lang="en-US" sz="2400" i="1" dirty="0">
                <a:solidFill>
                  <a:schemeClr val="tx2">
                    <a:lumMod val="50000"/>
                  </a:schemeClr>
                </a:solidFill>
                <a:latin typeface="Calibri" charset="0"/>
              </a:rPr>
              <a:t>: severe peripheral artery disease (PAD)</a:t>
            </a:r>
          </a:p>
          <a:p>
            <a:pPr marL="342900" indent="-342900" eaLnBrk="0" hangingPunct="0">
              <a:spcBef>
                <a:spcPct val="20000"/>
              </a:spcBef>
              <a:spcAft>
                <a:spcPts val="1200"/>
              </a:spcAft>
              <a:buFontTx/>
              <a:buChar char="•"/>
            </a:pPr>
            <a:r>
              <a:rPr lang="en-US" sz="2400" i="1" dirty="0">
                <a:solidFill>
                  <a:schemeClr val="tx2">
                    <a:lumMod val="50000"/>
                  </a:schemeClr>
                </a:solidFill>
                <a:latin typeface="Calibri" charset="0"/>
              </a:rPr>
              <a:t>&gt;</a:t>
            </a:r>
            <a:r>
              <a:rPr lang="en-US" sz="2400" b="1" i="1" dirty="0">
                <a:solidFill>
                  <a:schemeClr val="tx2">
                    <a:lumMod val="50000"/>
                  </a:schemeClr>
                </a:solidFill>
                <a:latin typeface="Calibri" charset="0"/>
              </a:rPr>
              <a:t> 1.3</a:t>
            </a:r>
            <a:r>
              <a:rPr lang="en-US" sz="2400" i="1" dirty="0" smtClean="0">
                <a:solidFill>
                  <a:schemeClr val="tx2">
                    <a:lumMod val="50000"/>
                  </a:schemeClr>
                </a:solidFill>
                <a:latin typeface="Calibri" charset="0"/>
              </a:rPr>
              <a:t>: incompressible </a:t>
            </a:r>
            <a:r>
              <a:rPr lang="en-US" sz="2400" i="1" dirty="0">
                <a:solidFill>
                  <a:schemeClr val="tx2">
                    <a:lumMod val="50000"/>
                  </a:schemeClr>
                </a:solidFill>
                <a:latin typeface="Calibri" charset="0"/>
              </a:rPr>
              <a:t>vessels</a:t>
            </a:r>
          </a:p>
          <a:p>
            <a:pPr marL="342900" indent="-342900" eaLnBrk="0" hangingPunct="0">
              <a:spcBef>
                <a:spcPct val="20000"/>
              </a:spcBef>
              <a:spcAft>
                <a:spcPts val="1200"/>
              </a:spcAft>
              <a:buFont typeface="Wingdings" charset="2"/>
              <a:buNone/>
            </a:pPr>
            <a:endParaRPr lang="en-US" sz="2400" i="1" dirty="0">
              <a:solidFill>
                <a:srgbClr val="595959"/>
              </a:solidFill>
              <a:latin typeface="Calibri" charset="0"/>
            </a:endParaRPr>
          </a:p>
        </p:txBody>
      </p:sp>
      <p:sp>
        <p:nvSpPr>
          <p:cNvPr id="9" name="TextBox 9"/>
          <p:cNvSpPr txBox="1">
            <a:spLocks noChangeArrowheads="1"/>
          </p:cNvSpPr>
          <p:nvPr/>
        </p:nvSpPr>
        <p:spPr bwMode="auto">
          <a:xfrm>
            <a:off x="4648200" y="6324600"/>
            <a:ext cx="4572000" cy="609600"/>
          </a:xfrm>
          <a:prstGeom prst="rect">
            <a:avLst/>
          </a:prstGeom>
          <a:noFill/>
          <a:ln w="9525">
            <a:noFill/>
            <a:miter lim="800000"/>
            <a:headEnd/>
            <a:tailEnd/>
          </a:ln>
        </p:spPr>
        <p:txBody>
          <a:bodyPr lIns="181536" tIns="90588" rIns="181536" bIns="90588" anchor="ctr"/>
          <a:lstStyle/>
          <a:p>
            <a:pPr algn="r" defTabSz="454025">
              <a:buClr>
                <a:srgbClr val="000000"/>
              </a:buClr>
              <a:buSzPct val="100000"/>
              <a:buFont typeface="Times New Roman" charset="0"/>
              <a:buNone/>
              <a:defRPr/>
            </a:pPr>
            <a:r>
              <a:rPr lang="en-US" sz="1600" b="1" i="1" dirty="0">
                <a:solidFill>
                  <a:schemeClr val="tx1">
                    <a:lumMod val="85000"/>
                  </a:schemeClr>
                </a:solidFill>
                <a:latin typeface="Calibri"/>
                <a:cs typeface="Calibri"/>
              </a:rPr>
              <a:t>AHA Statement. Circulation 2000</a:t>
            </a:r>
          </a:p>
        </p:txBody>
      </p:sp>
      <p:sp>
        <p:nvSpPr>
          <p:cNvPr id="10" name="Content Placeholder 2"/>
          <p:cNvSpPr txBox="1">
            <a:spLocks/>
          </p:cNvSpPr>
          <p:nvPr/>
        </p:nvSpPr>
        <p:spPr bwMode="auto">
          <a:xfrm>
            <a:off x="152400" y="6096000"/>
            <a:ext cx="4267200" cy="762000"/>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buFont typeface="Arial" charset="0"/>
              <a:buNone/>
            </a:pPr>
            <a:endParaRPr lang="ro-RO" sz="2800" b="1" i="1">
              <a:solidFill>
                <a:srgbClr val="FF0000"/>
              </a:solidFill>
              <a:latin typeface="Calibri" charset="0"/>
            </a:endParaRPr>
          </a:p>
        </p:txBody>
      </p:sp>
      <p:pic>
        <p:nvPicPr>
          <p:cNvPr id="11" name="Picture 15" descr="F:\prezentare HTA_2014\schema ABI.JPG"/>
          <p:cNvPicPr>
            <a:picLocks noChangeAspect="1" noChangeArrowheads="1"/>
          </p:cNvPicPr>
          <p:nvPr/>
        </p:nvPicPr>
        <p:blipFill>
          <a:blip r:embed="rId3"/>
          <a:srcRect/>
          <a:stretch>
            <a:fillRect/>
          </a:stretch>
        </p:blipFill>
        <p:spPr bwMode="auto">
          <a:xfrm>
            <a:off x="4572000" y="3052763"/>
            <a:ext cx="4506912" cy="2738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AutoShape 4"/>
          <p:cNvSpPr>
            <a:spLocks noChangeArrowheads="1"/>
          </p:cNvSpPr>
          <p:nvPr/>
        </p:nvSpPr>
        <p:spPr bwMode="invGray">
          <a:xfrm>
            <a:off x="152400" y="1066800"/>
            <a:ext cx="8763000" cy="76184"/>
          </a:xfrm>
          <a:prstGeom prst="roundRect">
            <a:avLst>
              <a:gd name="adj" fmla="val 50000"/>
            </a:avLst>
          </a:prstGeom>
          <a:gradFill rotWithShape="0">
            <a:gsLst>
              <a:gs pos="0">
                <a:srgbClr val="000000"/>
              </a:gs>
              <a:gs pos="39999">
                <a:srgbClr val="0A128C"/>
              </a:gs>
              <a:gs pos="70000">
                <a:srgbClr val="181CC7"/>
              </a:gs>
              <a:gs pos="88000">
                <a:srgbClr val="7005D4"/>
              </a:gs>
              <a:gs pos="100000">
                <a:srgbClr val="8C3D91"/>
              </a:gs>
            </a:gsLst>
            <a:lin ang="0"/>
          </a:gradFill>
          <a:ln w="9525" algn="ctr">
            <a:noFill/>
            <a:round/>
            <a:headEnd/>
            <a:tailEnd/>
          </a:ln>
          <a:effectLst/>
          <a:scene3d>
            <a:camera prst="orthographicFront">
              <a:rot lat="0" lon="0" rev="0"/>
            </a:camera>
            <a:lightRig rig="contrasting" dir="t">
              <a:rot lat="0" lon="0" rev="7800000"/>
            </a:lightRig>
          </a:scene3d>
          <a:sp3d>
            <a:bevelT w="139700" h="139700"/>
          </a:sp3d>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ro-RO" sz="1800" smtClean="0">
              <a:cs typeface="+mn-cs"/>
            </a:endParaRPr>
          </a:p>
        </p:txBody>
      </p:sp>
    </p:spTree>
  </p:cSld>
  <p:clrMapOvr>
    <a:masterClrMapping/>
  </p:clrMapOvr>
  <p:transition>
    <p:blind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6"/>
          <p:cNvSpPr>
            <a:spLocks noChangeArrowheads="1"/>
          </p:cNvSpPr>
          <p:nvPr/>
        </p:nvSpPr>
        <p:spPr bwMode="auto">
          <a:xfrm>
            <a:off x="5548313" y="4981575"/>
            <a:ext cx="3132137" cy="152400"/>
          </a:xfrm>
          <a:prstGeom prst="rect">
            <a:avLst/>
          </a:prstGeom>
          <a:noFill/>
          <a:ln w="12700">
            <a:noFill/>
            <a:miter lim="800000"/>
            <a:headEnd/>
            <a:tailEnd/>
          </a:ln>
        </p:spPr>
        <p:txBody>
          <a:bodyPr lIns="0" tIns="0" rIns="0" bIns="0">
            <a:spAutoFit/>
          </a:bodyPr>
          <a:lstStyle/>
          <a:p>
            <a:pPr>
              <a:spcBef>
                <a:spcPts val="500"/>
              </a:spcBef>
              <a:spcAft>
                <a:spcPts val="500"/>
              </a:spcAft>
              <a:tabLst>
                <a:tab pos="55563" algn="l"/>
              </a:tabLst>
            </a:pPr>
            <a:endParaRPr lang="en-GB" sz="1000" baseline="0">
              <a:ea typeface="ＭＳ Ｐゴシック" charset="-128"/>
              <a:cs typeface="ＭＳ Ｐゴシック" charset="-128"/>
            </a:endParaRPr>
          </a:p>
        </p:txBody>
      </p:sp>
      <p:sp>
        <p:nvSpPr>
          <p:cNvPr id="11" name="Rectangle 10"/>
          <p:cNvSpPr/>
          <p:nvPr/>
        </p:nvSpPr>
        <p:spPr>
          <a:xfrm>
            <a:off x="-990600" y="1752600"/>
            <a:ext cx="8229600" cy="6000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 name="Rectangle 2"/>
          <p:cNvSpPr txBox="1">
            <a:spLocks/>
          </p:cNvSpPr>
          <p:nvPr/>
        </p:nvSpPr>
        <p:spPr>
          <a:xfrm>
            <a:off x="76200" y="-76200"/>
            <a:ext cx="8915400" cy="1143000"/>
          </a:xfrm>
          <a:prstGeom prst="rect">
            <a:avLst/>
          </a:prstGeom>
        </p:spPr>
        <p:txBody>
          <a:bodyPr vert="horz" anchor="t">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100" normalizeH="0" baseline="0" noProof="0" dirty="0" smtClean="0">
                <a:ln>
                  <a:noFill/>
                </a:ln>
                <a:solidFill>
                  <a:srgbClr val="FFFFFF"/>
                </a:solidFill>
                <a:effectLst/>
                <a:uLnTx/>
                <a:uFillTx/>
                <a:latin typeface="Calibri"/>
                <a:ea typeface="ＭＳ Ｐゴシック" pitchFamily="34" charset="-128"/>
                <a:cs typeface="Calibri"/>
              </a:rPr>
              <a:t>ABI = independent predictor of mortality </a:t>
            </a:r>
            <a:endParaRPr kumimoji="0" lang="ro-RO" sz="4000" b="1" i="0" u="none" strike="noStrike" kern="1200" cap="none" spc="-100" normalizeH="0" baseline="0" noProof="0" dirty="0">
              <a:ln>
                <a:noFill/>
              </a:ln>
              <a:solidFill>
                <a:srgbClr val="FFFFFF"/>
              </a:solidFill>
              <a:effectLst/>
              <a:uLnTx/>
              <a:uFillTx/>
              <a:latin typeface="Calibri"/>
              <a:ea typeface="ＭＳ Ｐゴシック" pitchFamily="34" charset="-128"/>
              <a:cs typeface="Calibri"/>
            </a:endParaRPr>
          </a:p>
        </p:txBody>
      </p:sp>
      <p:sp>
        <p:nvSpPr>
          <p:cNvPr id="5" name="Rectangle 3"/>
          <p:cNvSpPr txBox="1">
            <a:spLocks/>
          </p:cNvSpPr>
          <p:nvPr/>
        </p:nvSpPr>
        <p:spPr bwMode="auto">
          <a:xfrm>
            <a:off x="457200" y="1447800"/>
            <a:ext cx="8229600" cy="639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11163" marR="0" lvl="0" indent="-342900" algn="ctr" defTabSz="914400" rtl="0" eaLnBrk="1" fontAlgn="base" latinLnBrk="0" hangingPunct="1">
              <a:lnSpc>
                <a:spcPct val="100000"/>
              </a:lnSpc>
              <a:spcBef>
                <a:spcPts val="700"/>
              </a:spcBef>
              <a:spcAft>
                <a:spcPct val="0"/>
              </a:spcAft>
              <a:buClr>
                <a:schemeClr val="tx2"/>
              </a:buClr>
              <a:buSzPct val="95000"/>
              <a:buFont typeface="Arial" charset="0"/>
              <a:buNone/>
              <a:tabLst/>
              <a:defRPr/>
            </a:pPr>
            <a:r>
              <a:rPr kumimoji="0" lang="en-US" sz="3000" b="0" i="1" u="none" strike="noStrike" kern="1200" cap="none" spc="0" normalizeH="0" baseline="0" noProof="0" dirty="0" smtClean="0">
                <a:ln>
                  <a:noFill/>
                </a:ln>
                <a:solidFill>
                  <a:srgbClr val="FFFFFF"/>
                </a:solidFill>
                <a:effectLst/>
                <a:uLnTx/>
                <a:uFillTx/>
                <a:latin typeface="Calibri"/>
                <a:ea typeface="ＭＳ Ｐゴシック" pitchFamily="34" charset="-128"/>
                <a:cs typeface="Calibri"/>
              </a:rPr>
              <a:t>PAD: 10-year survival stratified by ABI</a:t>
            </a:r>
            <a:endParaRPr kumimoji="0" lang="ro-RO" sz="3000" b="0" i="1" u="none" strike="noStrike" kern="1200" cap="none" spc="0" normalizeH="0" baseline="0" noProof="0" dirty="0">
              <a:ln>
                <a:noFill/>
              </a:ln>
              <a:solidFill>
                <a:srgbClr val="FFFFFF"/>
              </a:solidFill>
              <a:effectLst/>
              <a:uLnTx/>
              <a:uFillTx/>
              <a:latin typeface="Calibri"/>
              <a:ea typeface="ＭＳ Ｐゴシック" pitchFamily="34" charset="-128"/>
              <a:cs typeface="Calibri"/>
            </a:endParaRPr>
          </a:p>
        </p:txBody>
      </p:sp>
      <p:pic>
        <p:nvPicPr>
          <p:cNvPr id="6" name="Picture 5" descr="ABI survival la 10 ani"/>
          <p:cNvPicPr>
            <a:picLocks noChangeAspect="1" noChangeArrowheads="1"/>
          </p:cNvPicPr>
          <p:nvPr/>
        </p:nvPicPr>
        <p:blipFill>
          <a:blip r:embed="rId3"/>
          <a:srcRect/>
          <a:stretch>
            <a:fillRect/>
          </a:stretch>
        </p:blipFill>
        <p:spPr bwMode="auto">
          <a:xfrm>
            <a:off x="1219200" y="2209800"/>
            <a:ext cx="6672263" cy="37893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3"/>
          <p:cNvSpPr txBox="1">
            <a:spLocks noChangeArrowheads="1"/>
          </p:cNvSpPr>
          <p:nvPr/>
        </p:nvSpPr>
        <p:spPr bwMode="auto">
          <a:xfrm>
            <a:off x="5029200" y="6324600"/>
            <a:ext cx="4191000" cy="609600"/>
          </a:xfrm>
          <a:prstGeom prst="rect">
            <a:avLst/>
          </a:prstGeom>
          <a:noFill/>
          <a:ln w="9525">
            <a:noFill/>
            <a:miter lim="800000"/>
            <a:headEnd/>
            <a:tailEnd/>
          </a:ln>
        </p:spPr>
        <p:txBody>
          <a:bodyPr lIns="181536" tIns="90588" rIns="181536" bIns="90588" anchor="ctr">
            <a:prstTxWarp prst="textNoShape">
              <a:avLst/>
            </a:prstTxWarp>
          </a:bodyPr>
          <a:lstStyle/>
          <a:p>
            <a:pPr algn="r" defTabSz="454025">
              <a:buClr>
                <a:srgbClr val="000000"/>
              </a:buClr>
              <a:buSzPct val="100000"/>
              <a:buFont typeface="Times New Roman" charset="0"/>
              <a:buNone/>
            </a:pPr>
            <a:r>
              <a:rPr lang="en-US" sz="1600" b="1" i="1" dirty="0">
                <a:solidFill>
                  <a:schemeClr val="tx1">
                    <a:lumMod val="85000"/>
                  </a:schemeClr>
                </a:solidFill>
                <a:ea typeface="Arial" charset="0"/>
                <a:cs typeface="Arial" charset="0"/>
              </a:rPr>
              <a:t>McKenna et al. Atherosclerosis 1991</a:t>
            </a:r>
          </a:p>
        </p:txBody>
      </p:sp>
      <p:sp>
        <p:nvSpPr>
          <p:cNvPr id="8" name="TextBox 5"/>
          <p:cNvSpPr txBox="1">
            <a:spLocks noChangeArrowheads="1"/>
          </p:cNvSpPr>
          <p:nvPr/>
        </p:nvSpPr>
        <p:spPr bwMode="auto">
          <a:xfrm>
            <a:off x="3657600" y="2678113"/>
            <a:ext cx="942975" cy="369887"/>
          </a:xfrm>
          <a:prstGeom prst="rect">
            <a:avLst/>
          </a:prstGeom>
          <a:noFill/>
          <a:ln w="9525">
            <a:noFill/>
            <a:miter lim="800000"/>
            <a:headEnd/>
            <a:tailEnd/>
          </a:ln>
        </p:spPr>
        <p:txBody>
          <a:bodyPr wrap="none">
            <a:prstTxWarp prst="textNoShape">
              <a:avLst/>
            </a:prstTxWarp>
            <a:spAutoFit/>
          </a:bodyPr>
          <a:lstStyle/>
          <a:p>
            <a:r>
              <a:rPr lang="en-US" b="1">
                <a:latin typeface="Calibri" charset="0"/>
              </a:rPr>
              <a:t>744 pts.</a:t>
            </a:r>
          </a:p>
        </p:txBody>
      </p:sp>
      <p:sp>
        <p:nvSpPr>
          <p:cNvPr id="9" name="AutoShape 4"/>
          <p:cNvSpPr>
            <a:spLocks noChangeArrowheads="1"/>
          </p:cNvSpPr>
          <p:nvPr/>
        </p:nvSpPr>
        <p:spPr bwMode="invGray">
          <a:xfrm>
            <a:off x="152400" y="1066800"/>
            <a:ext cx="8763000" cy="76184"/>
          </a:xfrm>
          <a:prstGeom prst="roundRect">
            <a:avLst>
              <a:gd name="adj" fmla="val 50000"/>
            </a:avLst>
          </a:prstGeom>
          <a:gradFill rotWithShape="0">
            <a:gsLst>
              <a:gs pos="0">
                <a:srgbClr val="000000"/>
              </a:gs>
              <a:gs pos="39999">
                <a:srgbClr val="0A128C"/>
              </a:gs>
              <a:gs pos="70000">
                <a:srgbClr val="181CC7"/>
              </a:gs>
              <a:gs pos="88000">
                <a:srgbClr val="7005D4"/>
              </a:gs>
              <a:gs pos="100000">
                <a:srgbClr val="8C3D91"/>
              </a:gs>
            </a:gsLst>
            <a:lin ang="0"/>
          </a:gradFill>
          <a:ln w="9525" algn="ctr">
            <a:noFill/>
            <a:round/>
            <a:headEnd/>
            <a:tailEnd/>
          </a:ln>
          <a:effectLst/>
          <a:scene3d>
            <a:camera prst="orthographicFront">
              <a:rot lat="0" lon="0" rev="0"/>
            </a:camera>
            <a:lightRig rig="contrasting" dir="t">
              <a:rot lat="0" lon="0" rev="7800000"/>
            </a:lightRig>
          </a:scene3d>
          <a:sp3d>
            <a:bevelT w="139700" h="139700"/>
          </a:sp3d>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ro-RO" sz="1800" smtClean="0">
              <a:cs typeface="+mn-cs"/>
            </a:endParaRPr>
          </a:p>
        </p:txBody>
      </p:sp>
    </p:spTree>
  </p:cSld>
  <p:clrMapOvr>
    <a:masterClrMapping/>
  </p:clrMapOvr>
  <p:transition>
    <p:blind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6"/>
          <p:cNvSpPr>
            <a:spLocks noChangeArrowheads="1"/>
          </p:cNvSpPr>
          <p:nvPr/>
        </p:nvSpPr>
        <p:spPr bwMode="auto">
          <a:xfrm>
            <a:off x="5548313" y="4981575"/>
            <a:ext cx="3132137" cy="152400"/>
          </a:xfrm>
          <a:prstGeom prst="rect">
            <a:avLst/>
          </a:prstGeom>
          <a:noFill/>
          <a:ln w="12700">
            <a:noFill/>
            <a:miter lim="800000"/>
            <a:headEnd/>
            <a:tailEnd/>
          </a:ln>
        </p:spPr>
        <p:txBody>
          <a:bodyPr lIns="0" tIns="0" rIns="0" bIns="0">
            <a:spAutoFit/>
          </a:bodyPr>
          <a:lstStyle/>
          <a:p>
            <a:pPr>
              <a:spcBef>
                <a:spcPts val="500"/>
              </a:spcBef>
              <a:spcAft>
                <a:spcPts val="500"/>
              </a:spcAft>
              <a:tabLst>
                <a:tab pos="55563" algn="l"/>
              </a:tabLst>
            </a:pPr>
            <a:endParaRPr lang="en-GB" sz="1000" baseline="0">
              <a:ea typeface="ＭＳ Ｐゴシック" charset="-128"/>
              <a:cs typeface="ＭＳ Ｐゴシック" charset="-128"/>
            </a:endParaRPr>
          </a:p>
        </p:txBody>
      </p:sp>
      <p:sp>
        <p:nvSpPr>
          <p:cNvPr id="11" name="Rectangle 10"/>
          <p:cNvSpPr/>
          <p:nvPr/>
        </p:nvSpPr>
        <p:spPr>
          <a:xfrm>
            <a:off x="-990600" y="1752600"/>
            <a:ext cx="8229600" cy="6000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 name="Rectangle 2"/>
          <p:cNvSpPr txBox="1">
            <a:spLocks/>
          </p:cNvSpPr>
          <p:nvPr/>
        </p:nvSpPr>
        <p:spPr>
          <a:xfrm>
            <a:off x="0" y="-76200"/>
            <a:ext cx="9144000" cy="1143000"/>
          </a:xfrm>
          <a:prstGeom prst="rect">
            <a:avLst/>
          </a:prstGeom>
        </p:spPr>
        <p:txBody>
          <a:bodyPr vert="horz" anchor="t">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100" normalizeH="0" baseline="0" noProof="0" dirty="0" smtClean="0">
                <a:ln>
                  <a:noFill/>
                </a:ln>
                <a:solidFill>
                  <a:srgbClr val="FFFFFF"/>
                </a:solidFill>
                <a:effectLst/>
                <a:uLnTx/>
                <a:uFillTx/>
                <a:latin typeface="Calibri"/>
                <a:ea typeface="ＭＳ Ｐゴシック" pitchFamily="34" charset="-128"/>
                <a:cs typeface="Calibri"/>
              </a:rPr>
              <a:t>PAD and critical limb ischemia = </a:t>
            </a:r>
            <a:br>
              <a:rPr kumimoji="0" lang="en-US" sz="3600" b="1" i="0" u="none" strike="noStrike" kern="1200" cap="none" spc="-100" normalizeH="0" baseline="0" noProof="0" dirty="0" smtClean="0">
                <a:ln>
                  <a:noFill/>
                </a:ln>
                <a:solidFill>
                  <a:srgbClr val="FFFFFF"/>
                </a:solidFill>
                <a:effectLst/>
                <a:uLnTx/>
                <a:uFillTx/>
                <a:latin typeface="Calibri"/>
                <a:ea typeface="ＭＳ Ｐゴシック" pitchFamily="34" charset="-128"/>
                <a:cs typeface="Calibri"/>
              </a:rPr>
            </a:br>
            <a:r>
              <a:rPr kumimoji="0" lang="en-US" sz="3600" b="1" i="1" u="none" strike="noStrike" kern="1200" cap="none" spc="-100" normalizeH="0" baseline="0" noProof="0" dirty="0" smtClean="0">
                <a:ln>
                  <a:noFill/>
                </a:ln>
                <a:solidFill>
                  <a:srgbClr val="FFFFFF"/>
                </a:solidFill>
                <a:effectLst/>
                <a:uLnTx/>
                <a:uFillTx/>
                <a:latin typeface="Calibri"/>
                <a:ea typeface="ＭＳ Ｐゴシック" pitchFamily="34" charset="-128"/>
                <a:cs typeface="Calibri"/>
              </a:rPr>
              <a:t>more deadly than cancer</a:t>
            </a:r>
            <a:endParaRPr kumimoji="0" lang="ro-RO" sz="3600" b="1" i="1" u="none" strike="noStrike" kern="1200" cap="none" spc="-100" normalizeH="0" baseline="0" noProof="0" dirty="0">
              <a:ln>
                <a:noFill/>
              </a:ln>
              <a:solidFill>
                <a:srgbClr val="FFFFFF"/>
              </a:solidFill>
              <a:effectLst/>
              <a:uLnTx/>
              <a:uFillTx/>
              <a:latin typeface="Calibri"/>
              <a:ea typeface="ＭＳ Ｐゴシック" pitchFamily="34" charset="-128"/>
              <a:cs typeface="Calibri"/>
            </a:endParaRPr>
          </a:p>
        </p:txBody>
      </p:sp>
      <p:sp>
        <p:nvSpPr>
          <p:cNvPr id="5" name="TextBox 3"/>
          <p:cNvSpPr txBox="1">
            <a:spLocks noChangeArrowheads="1"/>
          </p:cNvSpPr>
          <p:nvPr/>
        </p:nvSpPr>
        <p:spPr bwMode="auto">
          <a:xfrm>
            <a:off x="6324600" y="6324600"/>
            <a:ext cx="2819400" cy="609600"/>
          </a:xfrm>
          <a:prstGeom prst="rect">
            <a:avLst/>
          </a:prstGeom>
          <a:noFill/>
          <a:ln w="9525">
            <a:noFill/>
            <a:miter lim="800000"/>
            <a:headEnd/>
            <a:tailEnd/>
          </a:ln>
        </p:spPr>
        <p:txBody>
          <a:bodyPr lIns="181536" tIns="90588" rIns="181536" bIns="90588" anchor="ctr">
            <a:prstTxWarp prst="textNoShape">
              <a:avLst/>
            </a:prstTxWarp>
          </a:bodyPr>
          <a:lstStyle/>
          <a:p>
            <a:pPr algn="r" defTabSz="454025">
              <a:buClr>
                <a:srgbClr val="000000"/>
              </a:buClr>
              <a:buSzPct val="100000"/>
              <a:buFont typeface="Times New Roman" charset="0"/>
              <a:buNone/>
            </a:pPr>
            <a:r>
              <a:rPr lang="en-US" sz="1600" b="1" i="1" dirty="0">
                <a:solidFill>
                  <a:srgbClr val="D9D9D9"/>
                </a:solidFill>
                <a:ea typeface="Arial" charset="0"/>
                <a:cs typeface="Arial" charset="0"/>
              </a:rPr>
              <a:t>http://</a:t>
            </a:r>
            <a:r>
              <a:rPr lang="en-US" sz="1600" b="1" i="1" dirty="0" err="1">
                <a:solidFill>
                  <a:srgbClr val="D9D9D9"/>
                </a:solidFill>
                <a:ea typeface="Arial" charset="0"/>
                <a:cs typeface="Arial" charset="0"/>
              </a:rPr>
              <a:t>seer.cancer.gov</a:t>
            </a:r>
            <a:r>
              <a:rPr lang="en-US" sz="1600" b="1" i="1" dirty="0">
                <a:solidFill>
                  <a:srgbClr val="D9D9D9"/>
                </a:solidFill>
                <a:ea typeface="Arial" charset="0"/>
                <a:cs typeface="Arial" charset="0"/>
              </a:rPr>
              <a:t> 2013</a:t>
            </a:r>
          </a:p>
        </p:txBody>
      </p:sp>
      <p:sp>
        <p:nvSpPr>
          <p:cNvPr id="6" name="AutoShape 4"/>
          <p:cNvSpPr>
            <a:spLocks noChangeArrowheads="1"/>
          </p:cNvSpPr>
          <p:nvPr/>
        </p:nvSpPr>
        <p:spPr bwMode="invGray">
          <a:xfrm>
            <a:off x="152400" y="1066800"/>
            <a:ext cx="8763000" cy="76184"/>
          </a:xfrm>
          <a:prstGeom prst="roundRect">
            <a:avLst>
              <a:gd name="adj" fmla="val 50000"/>
            </a:avLst>
          </a:prstGeom>
          <a:gradFill rotWithShape="0">
            <a:gsLst>
              <a:gs pos="0">
                <a:srgbClr val="000000"/>
              </a:gs>
              <a:gs pos="39999">
                <a:srgbClr val="0A128C"/>
              </a:gs>
              <a:gs pos="70000">
                <a:srgbClr val="181CC7"/>
              </a:gs>
              <a:gs pos="88000">
                <a:srgbClr val="7005D4"/>
              </a:gs>
              <a:gs pos="100000">
                <a:srgbClr val="8C3D91"/>
              </a:gs>
            </a:gsLst>
            <a:lin ang="0"/>
          </a:gradFill>
          <a:ln w="9525" algn="ctr">
            <a:noFill/>
            <a:round/>
            <a:headEnd/>
            <a:tailEnd/>
          </a:ln>
          <a:effectLst/>
          <a:scene3d>
            <a:camera prst="orthographicFront">
              <a:rot lat="0" lon="0" rev="0"/>
            </a:camera>
            <a:lightRig rig="contrasting" dir="t">
              <a:rot lat="0" lon="0" rev="7800000"/>
            </a:lightRig>
          </a:scene3d>
          <a:sp3d>
            <a:bevelT w="139700" h="139700"/>
          </a:sp3d>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ro-RO" sz="1800" smtClean="0">
              <a:cs typeface="+mn-cs"/>
            </a:endParaRPr>
          </a:p>
        </p:txBody>
      </p:sp>
      <p:pic>
        <p:nvPicPr>
          <p:cNvPr id="7" name="Picture 2" descr="F:\prezentare HTA_2014\poze_HTA\5y mortality PAD.JPG"/>
          <p:cNvPicPr>
            <a:picLocks noChangeAspect="1" noChangeArrowheads="1"/>
          </p:cNvPicPr>
          <p:nvPr/>
        </p:nvPicPr>
        <p:blipFill>
          <a:blip r:embed="rId3"/>
          <a:srcRect/>
          <a:stretch>
            <a:fillRect/>
          </a:stretch>
        </p:blipFill>
        <p:spPr bwMode="auto">
          <a:xfrm>
            <a:off x="1203325" y="1590675"/>
            <a:ext cx="6873875" cy="4276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Oval 7"/>
          <p:cNvSpPr/>
          <p:nvPr/>
        </p:nvSpPr>
        <p:spPr>
          <a:xfrm>
            <a:off x="4495800" y="3733800"/>
            <a:ext cx="609600" cy="1981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solidFill>
                <a:srgbClr val="FFFFFF"/>
              </a:solidFill>
              <a:ea typeface="ＭＳ Ｐゴシック" charset="-128"/>
            </a:endParaRPr>
          </a:p>
        </p:txBody>
      </p:sp>
      <p:sp>
        <p:nvSpPr>
          <p:cNvPr id="9" name="Oval 8"/>
          <p:cNvSpPr/>
          <p:nvPr/>
        </p:nvSpPr>
        <p:spPr>
          <a:xfrm>
            <a:off x="6477000" y="2819400"/>
            <a:ext cx="1066800" cy="3276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solidFill>
                <a:srgbClr val="FFFFFF"/>
              </a:solidFill>
              <a:ea typeface="ＭＳ Ｐゴシック" charset="-128"/>
            </a:endParaRPr>
          </a:p>
        </p:txBody>
      </p:sp>
      <p:sp>
        <p:nvSpPr>
          <p:cNvPr id="10" name="Oval 9"/>
          <p:cNvSpPr/>
          <p:nvPr/>
        </p:nvSpPr>
        <p:spPr>
          <a:xfrm>
            <a:off x="2895600" y="4343400"/>
            <a:ext cx="838200" cy="1371600"/>
          </a:xfrm>
          <a:prstGeom prst="ellipse">
            <a:avLst/>
          </a:prstGeom>
          <a:noFill/>
          <a:ln>
            <a:solidFill>
              <a:srgbClr val="FF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solidFill>
                <a:srgbClr val="FFFFFF"/>
              </a:solidFill>
              <a:ea typeface="ＭＳ Ｐゴシック" charset="-128"/>
            </a:endParaRPr>
          </a:p>
        </p:txBody>
      </p:sp>
    </p:spTree>
  </p:cSld>
  <p:clrMapOvr>
    <a:masterClrMapping/>
  </p:clrMapOvr>
  <p:transition>
    <p:blind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6"/>
          <p:cNvSpPr>
            <a:spLocks noChangeArrowheads="1"/>
          </p:cNvSpPr>
          <p:nvPr/>
        </p:nvSpPr>
        <p:spPr bwMode="auto">
          <a:xfrm>
            <a:off x="5548313" y="4981575"/>
            <a:ext cx="3132137" cy="152400"/>
          </a:xfrm>
          <a:prstGeom prst="rect">
            <a:avLst/>
          </a:prstGeom>
          <a:noFill/>
          <a:ln w="12700">
            <a:noFill/>
            <a:miter lim="800000"/>
            <a:headEnd/>
            <a:tailEnd/>
          </a:ln>
        </p:spPr>
        <p:txBody>
          <a:bodyPr lIns="0" tIns="0" rIns="0" bIns="0">
            <a:spAutoFit/>
          </a:bodyPr>
          <a:lstStyle/>
          <a:p>
            <a:pPr>
              <a:spcBef>
                <a:spcPts val="500"/>
              </a:spcBef>
              <a:spcAft>
                <a:spcPts val="500"/>
              </a:spcAft>
              <a:tabLst>
                <a:tab pos="55563" algn="l"/>
              </a:tabLst>
            </a:pPr>
            <a:endParaRPr lang="en-GB" sz="1000" baseline="0">
              <a:ea typeface="ＭＳ Ｐゴシック" charset="-128"/>
              <a:cs typeface="ＭＳ Ｐゴシック" charset="-128"/>
            </a:endParaRPr>
          </a:p>
        </p:txBody>
      </p:sp>
      <p:sp>
        <p:nvSpPr>
          <p:cNvPr id="9" name="Title 1"/>
          <p:cNvSpPr txBox="1">
            <a:spLocks/>
          </p:cNvSpPr>
          <p:nvPr/>
        </p:nvSpPr>
        <p:spPr>
          <a:xfrm>
            <a:off x="457200" y="76200"/>
            <a:ext cx="8382000" cy="1143000"/>
          </a:xfrm>
          <a:prstGeom prst="rect">
            <a:avLst/>
          </a:prstGeom>
        </p:spPr>
        <p:txBody>
          <a:bodyPr vert="horz" anchor="t">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100" normalizeH="0" baseline="0" noProof="0" dirty="0" smtClean="0">
                <a:ln>
                  <a:noFill/>
                </a:ln>
                <a:effectLst/>
                <a:uLnTx/>
                <a:uFillTx/>
                <a:latin typeface="Calibri"/>
                <a:ea typeface="ＭＳ Ｐゴシック" pitchFamily="34" charset="-128"/>
                <a:cs typeface="Calibri"/>
              </a:rPr>
              <a:t>How to assess arterial function ?</a:t>
            </a:r>
            <a:endParaRPr kumimoji="0" lang="en-US" sz="4000" b="1" i="0" u="none" strike="noStrike" kern="1200" cap="none" spc="-100" normalizeH="0" baseline="0" noProof="0" dirty="0">
              <a:ln>
                <a:noFill/>
              </a:ln>
              <a:effectLst/>
              <a:uLnTx/>
              <a:uFillTx/>
              <a:latin typeface="Calibri"/>
              <a:ea typeface="ＭＳ Ｐゴシック" pitchFamily="34" charset="-128"/>
              <a:cs typeface="Calibri"/>
            </a:endParaRPr>
          </a:p>
        </p:txBody>
      </p:sp>
      <p:sp>
        <p:nvSpPr>
          <p:cNvPr id="10" name="Content Placeholder 2"/>
          <p:cNvSpPr txBox="1">
            <a:spLocks/>
          </p:cNvSpPr>
          <p:nvPr/>
        </p:nvSpPr>
        <p:spPr bwMode="auto">
          <a:xfrm>
            <a:off x="76200" y="1646237"/>
            <a:ext cx="4343400" cy="2620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11163" marR="0" lvl="0" indent="-342900" algn="ctr" defTabSz="914400" rtl="0" eaLnBrk="1" fontAlgn="base" latinLnBrk="0" hangingPunct="1">
              <a:lnSpc>
                <a:spcPct val="100000"/>
              </a:lnSpc>
              <a:spcBef>
                <a:spcPts val="700"/>
              </a:spcBef>
              <a:spcAft>
                <a:spcPct val="0"/>
              </a:spcAft>
              <a:buClr>
                <a:schemeClr val="tx2"/>
              </a:buClr>
              <a:buSzPct val="95000"/>
              <a:buFont typeface="Arial" charset="0"/>
              <a:buNone/>
              <a:tabLst/>
              <a:defRPr/>
            </a:pPr>
            <a:r>
              <a:rPr kumimoji="0" lang="en-US" sz="2800" b="1" i="0" u="none" strike="noStrike" kern="1200" cap="none" spc="0" normalizeH="0" baseline="0" noProof="0" dirty="0" smtClean="0">
                <a:ln>
                  <a:noFill/>
                </a:ln>
                <a:solidFill>
                  <a:srgbClr val="FFFF00"/>
                </a:solidFill>
                <a:effectLst/>
                <a:uLnTx/>
                <a:uFillTx/>
                <a:latin typeface="Calibri" pitchFamily="34" charset="0"/>
                <a:ea typeface="ＭＳ Ｐゴシック" pitchFamily="34" charset="-128"/>
                <a:cs typeface="Calibri" pitchFamily="34" charset="0"/>
              </a:rPr>
              <a:t>Markers of </a:t>
            </a:r>
          </a:p>
          <a:p>
            <a:pPr marL="411163" marR="0" lvl="0" indent="-342900" algn="ctr" defTabSz="914400" rtl="0" eaLnBrk="1" fontAlgn="base" latinLnBrk="0" hangingPunct="1">
              <a:lnSpc>
                <a:spcPct val="100000"/>
              </a:lnSpc>
              <a:spcBef>
                <a:spcPts val="700"/>
              </a:spcBef>
              <a:spcAft>
                <a:spcPct val="0"/>
              </a:spcAft>
              <a:buClr>
                <a:schemeClr val="tx2"/>
              </a:buClr>
              <a:buSzPct val="95000"/>
              <a:buFont typeface="Arial" charset="0"/>
              <a:buNone/>
              <a:tabLst/>
              <a:defRPr/>
            </a:pPr>
            <a:r>
              <a:rPr kumimoji="0" lang="en-US" sz="2800" b="1" i="0" u="none" strike="noStrike" kern="1200" cap="none" spc="0" normalizeH="0" baseline="0" noProof="0" dirty="0" smtClean="0">
                <a:ln>
                  <a:noFill/>
                </a:ln>
                <a:solidFill>
                  <a:srgbClr val="FFFF00"/>
                </a:solidFill>
                <a:effectLst/>
                <a:uLnTx/>
                <a:uFillTx/>
                <a:latin typeface="Calibri" pitchFamily="34" charset="0"/>
                <a:ea typeface="ＭＳ Ｐゴシック" pitchFamily="34" charset="-128"/>
                <a:cs typeface="Calibri" pitchFamily="34" charset="0"/>
              </a:rPr>
              <a:t>subclinical atherosclerosis</a:t>
            </a:r>
          </a:p>
          <a:p>
            <a:pPr marL="411163" marR="0" lvl="0" indent="-342900" algn="l" defTabSz="914400" rtl="0" eaLnBrk="1" fontAlgn="base" latinLnBrk="0" hangingPunct="1">
              <a:lnSpc>
                <a:spcPct val="100000"/>
              </a:lnSpc>
              <a:spcBef>
                <a:spcPts val="700"/>
              </a:spcBef>
              <a:spcAft>
                <a:spcPct val="0"/>
              </a:spcAft>
              <a:buClr>
                <a:schemeClr val="tx2"/>
              </a:buClr>
              <a:buSzPct val="95000"/>
              <a:buFont typeface="Arial" charset="0"/>
              <a:buNone/>
              <a:tabLst/>
              <a:defRPr/>
            </a:pPr>
            <a:endParaRPr kumimoji="0" lang="en-US" sz="3000" b="1" i="0" u="none" strike="noStrike" kern="1200" cap="none" spc="0" normalizeH="0" baseline="0" noProof="0" dirty="0" smtClean="0">
              <a:ln>
                <a:noFill/>
              </a:ln>
              <a:effectLst/>
              <a:uLnTx/>
              <a:uFillTx/>
              <a:latin typeface="+mn-lt"/>
              <a:ea typeface="ＭＳ Ｐゴシック" pitchFamily="34" charset="-128"/>
              <a:cs typeface="ＭＳ Ｐゴシック" pitchFamily="-106" charset="-128"/>
            </a:endParaRPr>
          </a:p>
          <a:p>
            <a:pPr marL="411163" marR="0" lvl="0" indent="-342900" algn="l" defTabSz="914400" rtl="0" eaLnBrk="1" fontAlgn="base" latinLnBrk="0" hangingPunct="1">
              <a:lnSpc>
                <a:spcPct val="100000"/>
              </a:lnSpc>
              <a:spcBef>
                <a:spcPts val="700"/>
              </a:spcBef>
              <a:spcAft>
                <a:spcPct val="0"/>
              </a:spcAft>
              <a:buClr>
                <a:schemeClr val="tx2"/>
              </a:buClr>
              <a:buSzPct val="95000"/>
              <a:buFont typeface="Wingdings" charset="2"/>
              <a:buChar char="Ø"/>
              <a:tabLst/>
              <a:defRPr/>
            </a:pPr>
            <a:r>
              <a:rPr kumimoji="0" lang="en-US" sz="3000" b="1" i="0" u="none" strike="noStrike" kern="1200" cap="none" spc="0" normalizeH="0" baseline="0" noProof="0" dirty="0" smtClean="0">
                <a:ln>
                  <a:noFill/>
                </a:ln>
                <a:effectLst/>
                <a:uLnTx/>
                <a:uFillTx/>
                <a:latin typeface="+mn-lt"/>
                <a:ea typeface="ＭＳ Ｐゴシック" pitchFamily="34" charset="-128"/>
                <a:cs typeface="ＭＳ Ｐゴシック" pitchFamily="-106" charset="-128"/>
              </a:rPr>
              <a:t>Carotid </a:t>
            </a:r>
            <a:r>
              <a:rPr kumimoji="0" lang="en-US" sz="3000" b="1" i="0" u="none" strike="noStrike" kern="1200" cap="none" spc="0" normalizeH="0" baseline="0" noProof="0" dirty="0" err="1" smtClean="0">
                <a:ln>
                  <a:noFill/>
                </a:ln>
                <a:effectLst/>
                <a:uLnTx/>
                <a:uFillTx/>
                <a:latin typeface="+mn-lt"/>
                <a:ea typeface="ＭＳ Ｐゴシック" pitchFamily="34" charset="-128"/>
                <a:cs typeface="ＭＳ Ｐゴシック" pitchFamily="-106" charset="-128"/>
              </a:rPr>
              <a:t>intima</a:t>
            </a:r>
            <a:r>
              <a:rPr kumimoji="0" lang="en-US" sz="3000" b="1" i="0" u="none" strike="noStrike" kern="1200" cap="none" spc="0" normalizeH="0" baseline="0" noProof="0" dirty="0" smtClean="0">
                <a:ln>
                  <a:noFill/>
                </a:ln>
                <a:effectLst/>
                <a:uLnTx/>
                <a:uFillTx/>
                <a:latin typeface="+mn-lt"/>
                <a:ea typeface="ＭＳ Ｐゴシック" pitchFamily="34" charset="-128"/>
                <a:cs typeface="ＭＳ Ｐゴシック" pitchFamily="-106" charset="-128"/>
              </a:rPr>
              <a:t>-media thickness</a:t>
            </a:r>
            <a:endParaRPr kumimoji="0" lang="en-US" sz="3000" b="1" i="0" u="none" strike="noStrike" kern="1200" cap="none" spc="0" normalizeH="0" baseline="0" noProof="0" dirty="0">
              <a:ln>
                <a:noFill/>
              </a:ln>
              <a:effectLst/>
              <a:uLnTx/>
              <a:uFillTx/>
              <a:latin typeface="+mn-lt"/>
              <a:ea typeface="ＭＳ Ｐゴシック" pitchFamily="34" charset="-128"/>
              <a:cs typeface="ＭＳ Ｐゴシック" pitchFamily="-106" charset="-128"/>
            </a:endParaRPr>
          </a:p>
        </p:txBody>
      </p:sp>
      <p:sp>
        <p:nvSpPr>
          <p:cNvPr id="12" name="AutoShape 4"/>
          <p:cNvSpPr>
            <a:spLocks noChangeArrowheads="1"/>
          </p:cNvSpPr>
          <p:nvPr/>
        </p:nvSpPr>
        <p:spPr bwMode="invGray">
          <a:xfrm>
            <a:off x="152400" y="1066800"/>
            <a:ext cx="8763000" cy="76184"/>
          </a:xfrm>
          <a:prstGeom prst="roundRect">
            <a:avLst>
              <a:gd name="adj" fmla="val 50000"/>
            </a:avLst>
          </a:prstGeom>
          <a:gradFill rotWithShape="0">
            <a:gsLst>
              <a:gs pos="0">
                <a:srgbClr val="000000"/>
              </a:gs>
              <a:gs pos="39999">
                <a:srgbClr val="0A128C"/>
              </a:gs>
              <a:gs pos="70000">
                <a:srgbClr val="181CC7"/>
              </a:gs>
              <a:gs pos="88000">
                <a:srgbClr val="7005D4"/>
              </a:gs>
              <a:gs pos="100000">
                <a:srgbClr val="8C3D91"/>
              </a:gs>
            </a:gsLst>
            <a:lin ang="0"/>
          </a:gradFill>
          <a:ln w="9525" algn="ctr">
            <a:noFill/>
            <a:round/>
            <a:headEnd/>
            <a:tailEnd/>
          </a:ln>
          <a:effectLst/>
          <a:scene3d>
            <a:camera prst="orthographicFront">
              <a:rot lat="0" lon="0" rev="0"/>
            </a:camera>
            <a:lightRig rig="contrasting" dir="t">
              <a:rot lat="0" lon="0" rev="7800000"/>
            </a:lightRig>
          </a:scene3d>
          <a:sp3d>
            <a:bevelT w="139700" h="139700"/>
          </a:sp3d>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ro-RO" sz="1800" smtClean="0">
              <a:cs typeface="+mn-cs"/>
            </a:endParaRPr>
          </a:p>
        </p:txBody>
      </p:sp>
      <p:sp>
        <p:nvSpPr>
          <p:cNvPr id="13" name="Content Placeholder 2"/>
          <p:cNvSpPr txBox="1">
            <a:spLocks/>
          </p:cNvSpPr>
          <p:nvPr/>
        </p:nvSpPr>
        <p:spPr bwMode="auto">
          <a:xfrm>
            <a:off x="4495800" y="1600200"/>
            <a:ext cx="4648200" cy="4525963"/>
          </a:xfrm>
          <a:prstGeom prst="rect">
            <a:avLst/>
          </a:prstGeom>
          <a:noFill/>
          <a:ln w="9525">
            <a:noFill/>
            <a:miter lim="800000"/>
            <a:headEnd/>
            <a:tailEnd/>
          </a:ln>
        </p:spPr>
        <p:txBody>
          <a:bodyPr>
            <a:prstTxWarp prst="textNoShape">
              <a:avLst/>
            </a:prstTxWarp>
          </a:bodyPr>
          <a:lstStyle/>
          <a:p>
            <a:pPr marL="342900" indent="-342900" algn="ctr" eaLnBrk="0" hangingPunct="0">
              <a:spcBef>
                <a:spcPct val="20000"/>
              </a:spcBef>
              <a:buFont typeface="Arial" charset="0"/>
              <a:buNone/>
            </a:pPr>
            <a:r>
              <a:rPr lang="en-US" sz="2800" b="1" dirty="0">
                <a:solidFill>
                  <a:srgbClr val="FFFF00"/>
                </a:solidFill>
                <a:latin typeface="Calibri" charset="0"/>
              </a:rPr>
              <a:t>Markers of </a:t>
            </a:r>
          </a:p>
          <a:p>
            <a:pPr marL="342900" indent="-342900" algn="ctr" eaLnBrk="0" hangingPunct="0">
              <a:spcBef>
                <a:spcPct val="20000"/>
              </a:spcBef>
              <a:buFont typeface="Arial" charset="0"/>
              <a:buNone/>
            </a:pPr>
            <a:r>
              <a:rPr lang="en-US" sz="2800" b="1" dirty="0">
                <a:solidFill>
                  <a:srgbClr val="FFFF00"/>
                </a:solidFill>
                <a:latin typeface="Calibri" charset="0"/>
              </a:rPr>
              <a:t>arterial dysfunction</a:t>
            </a:r>
          </a:p>
          <a:p>
            <a:pPr marL="342900" indent="-342900" eaLnBrk="0" hangingPunct="0">
              <a:spcBef>
                <a:spcPct val="20000"/>
              </a:spcBef>
              <a:buFont typeface="Arial" charset="0"/>
              <a:buNone/>
            </a:pPr>
            <a:endParaRPr lang="en-US" sz="3200" b="1" dirty="0">
              <a:solidFill>
                <a:srgbClr val="FFFFFF"/>
              </a:solidFill>
              <a:latin typeface="Calibri" charset="0"/>
            </a:endParaRPr>
          </a:p>
          <a:p>
            <a:pPr marL="342900" indent="-342900" eaLnBrk="0" hangingPunct="0">
              <a:spcBef>
                <a:spcPct val="20000"/>
              </a:spcBef>
              <a:buFont typeface="Wingdings" charset="2"/>
              <a:buChar char="Ø"/>
            </a:pPr>
            <a:r>
              <a:rPr lang="en-US" sz="3200" b="1" dirty="0">
                <a:solidFill>
                  <a:srgbClr val="FFFFFF"/>
                </a:solidFill>
                <a:latin typeface="Calibri" charset="0"/>
              </a:rPr>
              <a:t>Endothelial dysfunction </a:t>
            </a:r>
          </a:p>
          <a:p>
            <a:pPr marL="342900" indent="-342900" eaLnBrk="0" hangingPunct="0">
              <a:spcBef>
                <a:spcPct val="20000"/>
              </a:spcBef>
              <a:buFont typeface="Wingdings" charset="2"/>
              <a:buChar char="Ø"/>
            </a:pPr>
            <a:endParaRPr lang="en-US" sz="3200" b="1" dirty="0">
              <a:solidFill>
                <a:srgbClr val="FFFFFF"/>
              </a:solidFill>
              <a:latin typeface="Calibri" charset="0"/>
            </a:endParaRPr>
          </a:p>
          <a:p>
            <a:pPr marL="342900" indent="-342900" eaLnBrk="0" hangingPunct="0">
              <a:spcBef>
                <a:spcPct val="20000"/>
              </a:spcBef>
              <a:buFont typeface="Wingdings" charset="2"/>
              <a:buChar char="Ø"/>
            </a:pPr>
            <a:endParaRPr lang="en-US" sz="3200" b="1" dirty="0">
              <a:solidFill>
                <a:srgbClr val="FFFFFF"/>
              </a:solidFill>
              <a:latin typeface="Calibri" charset="0"/>
            </a:endParaRPr>
          </a:p>
          <a:p>
            <a:pPr marL="342900" indent="-342900" eaLnBrk="0" hangingPunct="0">
              <a:spcBef>
                <a:spcPct val="20000"/>
              </a:spcBef>
              <a:buFont typeface="Wingdings" charset="2"/>
              <a:buChar char="Ø"/>
            </a:pPr>
            <a:r>
              <a:rPr lang="en-US" sz="3200" b="1" dirty="0">
                <a:solidFill>
                  <a:srgbClr val="FFFFFF"/>
                </a:solidFill>
                <a:latin typeface="Calibri" charset="0"/>
              </a:rPr>
              <a:t>Arterial stiffness</a:t>
            </a:r>
          </a:p>
        </p:txBody>
      </p:sp>
      <p:cxnSp>
        <p:nvCxnSpPr>
          <p:cNvPr id="14" name="Straight Connector 13"/>
          <p:cNvCxnSpPr>
            <a:cxnSpLocks noChangeShapeType="1"/>
          </p:cNvCxnSpPr>
          <p:nvPr/>
        </p:nvCxnSpPr>
        <p:spPr bwMode="auto">
          <a:xfrm>
            <a:off x="4419600" y="1371600"/>
            <a:ext cx="0" cy="5181600"/>
          </a:xfrm>
          <a:prstGeom prst="line">
            <a:avLst/>
          </a:prstGeom>
          <a:noFill/>
          <a:ln w="28575">
            <a:solidFill>
              <a:srgbClr val="4A7EBB"/>
            </a:solidFill>
            <a:round/>
            <a:headEnd/>
            <a:tailEnd/>
          </a:ln>
          <a:effectLst>
            <a:outerShdw blurRad="63500" dist="38100" dir="2700000" algn="tl" rotWithShape="0">
              <a:srgbClr val="000000">
                <a:alpha val="39998"/>
              </a:srgbClr>
            </a:outerShdw>
          </a:effectLst>
        </p:spPr>
      </p:cxnSp>
      <p:cxnSp>
        <p:nvCxnSpPr>
          <p:cNvPr id="15" name="Straight Connector 14"/>
          <p:cNvCxnSpPr>
            <a:cxnSpLocks noChangeShapeType="1"/>
          </p:cNvCxnSpPr>
          <p:nvPr/>
        </p:nvCxnSpPr>
        <p:spPr bwMode="auto">
          <a:xfrm>
            <a:off x="228600" y="2743200"/>
            <a:ext cx="8382000" cy="0"/>
          </a:xfrm>
          <a:prstGeom prst="line">
            <a:avLst/>
          </a:prstGeom>
          <a:noFill/>
          <a:ln w="28575">
            <a:solidFill>
              <a:srgbClr val="4A7EBB"/>
            </a:solidFill>
            <a:round/>
            <a:headEnd/>
            <a:tailEnd/>
          </a:ln>
          <a:effectLst>
            <a:outerShdw blurRad="63500" dist="38100" dir="2700000" algn="tl" rotWithShape="0">
              <a:srgbClr val="000000">
                <a:alpha val="39998"/>
              </a:srgbClr>
            </a:outerShdw>
          </a:effectLst>
        </p:spPr>
      </p:cxnSp>
      <p:sp>
        <p:nvSpPr>
          <p:cNvPr id="11" name="Content Placeholder 2"/>
          <p:cNvSpPr txBox="1">
            <a:spLocks/>
          </p:cNvSpPr>
          <p:nvPr/>
        </p:nvSpPr>
        <p:spPr bwMode="auto">
          <a:xfrm>
            <a:off x="76200" y="4419600"/>
            <a:ext cx="4343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11163" marR="0" lvl="0" indent="-342900" algn="l" defTabSz="914400" rtl="0" eaLnBrk="1" fontAlgn="base" latinLnBrk="0" hangingPunct="1">
              <a:lnSpc>
                <a:spcPct val="100000"/>
              </a:lnSpc>
              <a:spcBef>
                <a:spcPts val="700"/>
              </a:spcBef>
              <a:spcAft>
                <a:spcPct val="0"/>
              </a:spcAft>
              <a:buClr>
                <a:schemeClr val="tx2"/>
              </a:buClr>
              <a:buSzPct val="95000"/>
              <a:tabLst/>
              <a:defRPr/>
            </a:pPr>
            <a:endParaRPr kumimoji="0" lang="en-US" sz="3000" b="1" i="0" u="none" strike="noStrike" kern="1200" cap="none" spc="0" normalizeH="0" baseline="0" noProof="0" dirty="0" smtClean="0">
              <a:ln>
                <a:noFill/>
              </a:ln>
              <a:effectLst/>
              <a:uLnTx/>
              <a:uFillTx/>
              <a:latin typeface="+mn-lt"/>
              <a:ea typeface="ＭＳ Ｐゴシック" pitchFamily="34" charset="-128"/>
              <a:cs typeface="ＭＳ Ｐゴシック" pitchFamily="-106" charset="-128"/>
            </a:endParaRPr>
          </a:p>
          <a:p>
            <a:pPr marL="411163" marR="0" lvl="0" indent="-342900" algn="l" defTabSz="914400" rtl="0" eaLnBrk="1" fontAlgn="base" latinLnBrk="0" hangingPunct="1">
              <a:lnSpc>
                <a:spcPct val="100000"/>
              </a:lnSpc>
              <a:spcBef>
                <a:spcPts val="700"/>
              </a:spcBef>
              <a:spcAft>
                <a:spcPct val="0"/>
              </a:spcAft>
              <a:buClr>
                <a:schemeClr val="tx2"/>
              </a:buClr>
              <a:buSzPct val="95000"/>
              <a:buFont typeface="Wingdings" charset="2"/>
              <a:buChar char="Ø"/>
              <a:tabLst/>
              <a:defRPr/>
            </a:pPr>
            <a:r>
              <a:rPr kumimoji="0" lang="en-US" sz="3000" b="1" i="0" u="none" strike="noStrike" kern="1200" cap="none" spc="0" normalizeH="0" baseline="0" noProof="0" dirty="0" smtClean="0">
                <a:ln>
                  <a:noFill/>
                </a:ln>
                <a:effectLst/>
                <a:uLnTx/>
                <a:uFillTx/>
                <a:latin typeface="+mn-lt"/>
                <a:ea typeface="ＭＳ Ｐゴシック" pitchFamily="34" charset="-128"/>
                <a:cs typeface="ＭＳ Ｐゴシック" pitchFamily="-106" charset="-128"/>
              </a:rPr>
              <a:t>Ankle-brachial index</a:t>
            </a:r>
            <a:endParaRPr kumimoji="0" lang="en-US" sz="3000" b="1" i="0" u="none" strike="noStrike" kern="1200" cap="none" spc="0" normalizeH="0" baseline="0" noProof="0" dirty="0">
              <a:ln>
                <a:noFill/>
              </a:ln>
              <a:effectLst/>
              <a:uLnTx/>
              <a:uFillTx/>
              <a:latin typeface="+mn-lt"/>
              <a:ea typeface="ＭＳ Ｐゴシック" pitchFamily="34" charset="-128"/>
              <a:cs typeface="ＭＳ Ｐゴシック" pitchFamily="-106" charset="-128"/>
            </a:endParaRPr>
          </a:p>
        </p:txBody>
      </p:sp>
      <p:sp>
        <p:nvSpPr>
          <p:cNvPr id="16" name="Oval 15"/>
          <p:cNvSpPr/>
          <p:nvPr/>
        </p:nvSpPr>
        <p:spPr>
          <a:xfrm rot="16200000">
            <a:off x="5981700" y="1333500"/>
            <a:ext cx="1524000" cy="4495800"/>
          </a:xfrm>
          <a:prstGeom prst="ellipse">
            <a:avLst/>
          </a:prstGeom>
          <a:noFill/>
          <a:ln>
            <a:solidFill>
              <a:srgbClr val="FF0066"/>
            </a:solidFill>
          </a:ln>
          <a:effectLst>
            <a:outerShdw blurRad="50800" dist="38100" dir="2700000" algn="br">
              <a:srgbClr val="000000">
                <a:alpha val="43000"/>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solidFill>
                <a:srgbClr val="FFFFFF"/>
              </a:solidFill>
              <a:ea typeface="ＭＳ Ｐゴシック" charset="-128"/>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6"/>
          <p:cNvSpPr>
            <a:spLocks noChangeArrowheads="1"/>
          </p:cNvSpPr>
          <p:nvPr/>
        </p:nvSpPr>
        <p:spPr bwMode="auto">
          <a:xfrm>
            <a:off x="5548313" y="4981575"/>
            <a:ext cx="3132137" cy="152400"/>
          </a:xfrm>
          <a:prstGeom prst="rect">
            <a:avLst/>
          </a:prstGeom>
          <a:noFill/>
          <a:ln w="12700">
            <a:noFill/>
            <a:miter lim="800000"/>
            <a:headEnd/>
            <a:tailEnd/>
          </a:ln>
        </p:spPr>
        <p:txBody>
          <a:bodyPr lIns="0" tIns="0" rIns="0" bIns="0">
            <a:spAutoFit/>
          </a:bodyPr>
          <a:lstStyle/>
          <a:p>
            <a:pPr>
              <a:spcBef>
                <a:spcPts val="500"/>
              </a:spcBef>
              <a:spcAft>
                <a:spcPts val="500"/>
              </a:spcAft>
              <a:tabLst>
                <a:tab pos="55563" algn="l"/>
              </a:tabLst>
            </a:pPr>
            <a:endParaRPr lang="en-GB" sz="1000" baseline="0">
              <a:ea typeface="ＭＳ Ｐゴシック" charset="-128"/>
              <a:cs typeface="ＭＳ Ｐゴシック" charset="-128"/>
            </a:endParaRPr>
          </a:p>
        </p:txBody>
      </p:sp>
      <p:sp>
        <p:nvSpPr>
          <p:cNvPr id="11" name="Rectangle 10"/>
          <p:cNvSpPr/>
          <p:nvPr/>
        </p:nvSpPr>
        <p:spPr>
          <a:xfrm>
            <a:off x="-990600" y="1752600"/>
            <a:ext cx="8229600" cy="6000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AutoShape 4"/>
          <p:cNvSpPr>
            <a:spLocks noChangeArrowheads="1"/>
          </p:cNvSpPr>
          <p:nvPr/>
        </p:nvSpPr>
        <p:spPr bwMode="invGray">
          <a:xfrm>
            <a:off x="152400" y="1066800"/>
            <a:ext cx="8763000" cy="76184"/>
          </a:xfrm>
          <a:prstGeom prst="roundRect">
            <a:avLst>
              <a:gd name="adj" fmla="val 50000"/>
            </a:avLst>
          </a:prstGeom>
          <a:gradFill rotWithShape="0">
            <a:gsLst>
              <a:gs pos="0">
                <a:srgbClr val="000000"/>
              </a:gs>
              <a:gs pos="39999">
                <a:srgbClr val="0A128C"/>
              </a:gs>
              <a:gs pos="70000">
                <a:srgbClr val="181CC7"/>
              </a:gs>
              <a:gs pos="88000">
                <a:srgbClr val="7005D4"/>
              </a:gs>
              <a:gs pos="100000">
                <a:srgbClr val="8C3D91"/>
              </a:gs>
            </a:gsLst>
            <a:lin ang="0"/>
          </a:gradFill>
          <a:ln w="9525" algn="ctr">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lgn="ctr">
              <a:defRPr/>
            </a:pPr>
            <a:endParaRPr lang="ro-RO"/>
          </a:p>
        </p:txBody>
      </p:sp>
      <p:pic>
        <p:nvPicPr>
          <p:cNvPr id="9" name="Content Placeholder 10" descr="FMD aparat.jpg"/>
          <p:cNvPicPr>
            <a:picLocks noChangeAspect="1"/>
          </p:cNvPicPr>
          <p:nvPr/>
        </p:nvPicPr>
        <p:blipFill>
          <a:blip r:embed="rId3"/>
          <a:srcRect/>
          <a:stretch>
            <a:fillRect/>
          </a:stretch>
        </p:blipFill>
        <p:spPr bwMode="auto">
          <a:xfrm>
            <a:off x="900112" y="1600200"/>
            <a:ext cx="2224088" cy="1828800"/>
          </a:xfrm>
          <a:prstGeom prst="roundRect">
            <a:avLst>
              <a:gd name="adj" fmla="val 8594"/>
            </a:avLst>
          </a:prstGeom>
          <a:solidFill>
            <a:srgbClr val="FFFFFF">
              <a:shade val="85000"/>
            </a:srgbClr>
          </a:solidFill>
          <a:ln w="9525">
            <a:noFill/>
            <a:miter lim="800000"/>
            <a:headEnd/>
            <a:tailEnd/>
          </a:ln>
          <a:effectLst>
            <a:reflection blurRad="12700" stA="38000" endPos="28000" dist="5000" dir="5400000" sy="-100000" algn="bl" rotWithShape="0"/>
          </a:effectLst>
        </p:spPr>
      </p:pic>
      <p:sp>
        <p:nvSpPr>
          <p:cNvPr id="10" name="Rectangle 2"/>
          <p:cNvSpPr txBox="1">
            <a:spLocks noChangeArrowheads="1"/>
          </p:cNvSpPr>
          <p:nvPr/>
        </p:nvSpPr>
        <p:spPr>
          <a:xfrm>
            <a:off x="533400" y="-228600"/>
            <a:ext cx="8229600" cy="1143000"/>
          </a:xfrm>
          <a:prstGeom prst="rect">
            <a:avLst/>
          </a:prstGeom>
          <a:ln w="6350" cap="rnd">
            <a:noFill/>
          </a:ln>
        </p:spPr>
        <p:txBody>
          <a:bodyPr anchor="b">
            <a:normAutofit/>
          </a:bodyPr>
          <a:lstStyle/>
          <a:p>
            <a:pPr algn="ctr" fontAlgn="auto">
              <a:spcAft>
                <a:spcPts val="0"/>
              </a:spcAft>
              <a:defRPr/>
            </a:pPr>
            <a:r>
              <a:rPr lang="en-US" sz="4000" b="1" spc="-100" dirty="0">
                <a:ln w="3200">
                  <a:solidFill>
                    <a:schemeClr val="bg2">
                      <a:shade val="75000"/>
                      <a:alpha val="25000"/>
                    </a:schemeClr>
                  </a:solidFill>
                  <a:prstDash val="solid"/>
                  <a:round/>
                </a:ln>
                <a:solidFill>
                  <a:srgbClr val="FFFFFF"/>
                </a:solidFill>
                <a:latin typeface="Calibri"/>
                <a:ea typeface="+mj-ea"/>
                <a:cs typeface="Calibri"/>
              </a:rPr>
              <a:t>Flow </a:t>
            </a:r>
            <a:r>
              <a:rPr lang="en-US" sz="4000" b="1" spc="-100" dirty="0" smtClean="0">
                <a:ln w="3200">
                  <a:solidFill>
                    <a:schemeClr val="bg2">
                      <a:shade val="75000"/>
                      <a:alpha val="25000"/>
                    </a:schemeClr>
                  </a:solidFill>
                  <a:prstDash val="solid"/>
                  <a:round/>
                </a:ln>
                <a:solidFill>
                  <a:srgbClr val="FFFFFF"/>
                </a:solidFill>
                <a:latin typeface="Calibri"/>
                <a:ea typeface="+mj-ea"/>
                <a:cs typeface="Calibri"/>
              </a:rPr>
              <a:t>mediated dilation </a:t>
            </a:r>
            <a:r>
              <a:rPr lang="en-US" sz="4000" b="1" spc="-100" dirty="0">
                <a:ln w="3200">
                  <a:solidFill>
                    <a:schemeClr val="bg2">
                      <a:shade val="75000"/>
                      <a:alpha val="25000"/>
                    </a:schemeClr>
                  </a:solidFill>
                  <a:prstDash val="solid"/>
                  <a:round/>
                </a:ln>
                <a:solidFill>
                  <a:srgbClr val="FFFFFF"/>
                </a:solidFill>
                <a:latin typeface="Calibri"/>
                <a:ea typeface="+mj-ea"/>
                <a:cs typeface="Calibri"/>
              </a:rPr>
              <a:t>(FMD) </a:t>
            </a:r>
            <a:endParaRPr lang="en-US" sz="4000" b="1" spc="-100" dirty="0">
              <a:ln w="3200">
                <a:solidFill>
                  <a:schemeClr val="bg2">
                    <a:shade val="75000"/>
                    <a:alpha val="25000"/>
                  </a:schemeClr>
                </a:solidFill>
                <a:prstDash val="solid"/>
                <a:round/>
              </a:ln>
              <a:solidFill>
                <a:srgbClr val="FFFFFF"/>
              </a:solidFill>
              <a:effectLst>
                <a:innerShdw blurRad="50800" dist="25400" dir="13500000">
                  <a:prstClr val="black">
                    <a:alpha val="70000"/>
                  </a:prstClr>
                </a:innerShdw>
              </a:effectLst>
              <a:latin typeface="Calibri"/>
              <a:ea typeface="+mj-ea"/>
              <a:cs typeface="Calibri"/>
            </a:endParaRPr>
          </a:p>
        </p:txBody>
      </p:sp>
      <p:sp>
        <p:nvSpPr>
          <p:cNvPr id="12" name="Text Box 27"/>
          <p:cNvSpPr txBox="1">
            <a:spLocks noChangeArrowheads="1"/>
          </p:cNvSpPr>
          <p:nvPr/>
        </p:nvSpPr>
        <p:spPr bwMode="auto">
          <a:xfrm>
            <a:off x="3048000" y="3733800"/>
            <a:ext cx="2667000" cy="400050"/>
          </a:xfrm>
          <a:prstGeom prst="rect">
            <a:avLst/>
          </a:prstGeom>
          <a:noFill/>
          <a:ln w="9525">
            <a:noFill/>
            <a:miter lim="800000"/>
            <a:headEnd/>
            <a:tailEnd/>
          </a:ln>
        </p:spPr>
        <p:txBody>
          <a:bodyPr>
            <a:spAutoFit/>
          </a:bodyPr>
          <a:lstStyle/>
          <a:p>
            <a:pPr algn="ctr"/>
            <a:r>
              <a:rPr lang="en-GB" sz="2000" b="1" i="1" dirty="0">
                <a:solidFill>
                  <a:srgbClr val="FFFF00"/>
                </a:solidFill>
                <a:latin typeface="Calibri" pitchFamily="34" charset="0"/>
              </a:rPr>
              <a:t>Right brachial artery</a:t>
            </a:r>
          </a:p>
        </p:txBody>
      </p:sp>
      <p:pic>
        <p:nvPicPr>
          <p:cNvPr id="13" name="Picture 12" descr="F:\prezentare HTA_2014\FMD schema.JPG"/>
          <p:cNvPicPr>
            <a:picLocks noChangeAspect="1" noChangeArrowheads="1"/>
          </p:cNvPicPr>
          <p:nvPr/>
        </p:nvPicPr>
        <p:blipFill>
          <a:blip r:embed="rId4"/>
          <a:srcRect/>
          <a:stretch>
            <a:fillRect/>
          </a:stretch>
        </p:blipFill>
        <p:spPr bwMode="auto">
          <a:xfrm>
            <a:off x="3340100" y="1600200"/>
            <a:ext cx="23749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1" descr="FMD ecran rezultate.jpg"/>
          <p:cNvPicPr>
            <a:picLocks noChangeAspect="1"/>
          </p:cNvPicPr>
          <p:nvPr/>
        </p:nvPicPr>
        <p:blipFill>
          <a:blip r:embed="rId5"/>
          <a:srcRect/>
          <a:stretch>
            <a:fillRect/>
          </a:stretch>
        </p:blipFill>
        <p:spPr bwMode="auto">
          <a:xfrm>
            <a:off x="5943600" y="1600200"/>
            <a:ext cx="23622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AutoShape 4"/>
          <p:cNvSpPr>
            <a:spLocks noChangeArrowheads="1"/>
          </p:cNvSpPr>
          <p:nvPr/>
        </p:nvSpPr>
        <p:spPr bwMode="invGray">
          <a:xfrm>
            <a:off x="152400" y="1066800"/>
            <a:ext cx="8763000" cy="76184"/>
          </a:xfrm>
          <a:prstGeom prst="roundRect">
            <a:avLst>
              <a:gd name="adj" fmla="val 50000"/>
            </a:avLst>
          </a:prstGeom>
          <a:gradFill rotWithShape="0">
            <a:gsLst>
              <a:gs pos="0">
                <a:srgbClr val="000000"/>
              </a:gs>
              <a:gs pos="39999">
                <a:srgbClr val="0A128C"/>
              </a:gs>
              <a:gs pos="70000">
                <a:srgbClr val="181CC7"/>
              </a:gs>
              <a:gs pos="88000">
                <a:srgbClr val="7005D4"/>
              </a:gs>
              <a:gs pos="100000">
                <a:srgbClr val="8C3D91"/>
              </a:gs>
            </a:gsLst>
            <a:lin ang="0"/>
          </a:gradFill>
          <a:ln w="9525" algn="ctr">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lgn="ctr">
              <a:defRPr/>
            </a:pPr>
            <a:endParaRPr lang="ro-RO"/>
          </a:p>
        </p:txBody>
      </p:sp>
      <p:sp>
        <p:nvSpPr>
          <p:cNvPr id="16" name="Text Box 27"/>
          <p:cNvSpPr txBox="1">
            <a:spLocks noChangeArrowheads="1"/>
          </p:cNvSpPr>
          <p:nvPr/>
        </p:nvSpPr>
        <p:spPr bwMode="auto">
          <a:xfrm>
            <a:off x="381000" y="4191000"/>
            <a:ext cx="8153400" cy="2616200"/>
          </a:xfrm>
          <a:prstGeom prst="rect">
            <a:avLst/>
          </a:prstGeom>
          <a:noFill/>
          <a:ln w="9525">
            <a:noFill/>
            <a:miter lim="800000"/>
            <a:headEnd/>
            <a:tailEnd/>
          </a:ln>
        </p:spPr>
        <p:txBody>
          <a:bodyPr>
            <a:spAutoFit/>
          </a:bodyPr>
          <a:lstStyle/>
          <a:p>
            <a:pPr>
              <a:buFont typeface="Wingdings" pitchFamily="2" charset="2"/>
              <a:buChar char="Ø"/>
            </a:pPr>
            <a:r>
              <a:rPr lang="en-GB" sz="2400" dirty="0">
                <a:solidFill>
                  <a:srgbClr val="FFFFFF"/>
                </a:solidFill>
                <a:latin typeface="Calibri" pitchFamily="34" charset="0"/>
              </a:rPr>
              <a:t>The change (%) in brachial artery diameter after 5’ of cuff inflation induced ischemia</a:t>
            </a:r>
          </a:p>
          <a:p>
            <a:pPr>
              <a:buFont typeface="Wingdings" pitchFamily="2" charset="2"/>
              <a:buChar char="Ø"/>
            </a:pPr>
            <a:endParaRPr lang="en-GB" sz="2400" i="1" dirty="0">
              <a:solidFill>
                <a:srgbClr val="595959"/>
              </a:solidFill>
              <a:latin typeface="Calibri" pitchFamily="34" charset="0"/>
            </a:endParaRPr>
          </a:p>
          <a:p>
            <a:pPr>
              <a:buFont typeface="Wingdings" pitchFamily="2" charset="2"/>
              <a:buChar char="Ø"/>
            </a:pPr>
            <a:r>
              <a:rPr lang="en-GB" sz="2400" dirty="0" smtClean="0">
                <a:solidFill>
                  <a:srgbClr val="FFFF00"/>
                </a:solidFill>
                <a:latin typeface="Calibri" pitchFamily="34" charset="0"/>
              </a:rPr>
              <a:t> Normal </a:t>
            </a:r>
            <a:r>
              <a:rPr lang="en-GB" sz="2400" dirty="0">
                <a:solidFill>
                  <a:srgbClr val="FFFF00"/>
                </a:solidFill>
                <a:latin typeface="Calibri" pitchFamily="34" charset="0"/>
              </a:rPr>
              <a:t>FMD &gt; 10%</a:t>
            </a:r>
          </a:p>
          <a:p>
            <a:pPr>
              <a:buFont typeface="Wingdings" pitchFamily="2" charset="2"/>
              <a:buChar char="Ø"/>
            </a:pPr>
            <a:endParaRPr lang="en-GB" sz="2400" i="1" dirty="0">
              <a:solidFill>
                <a:srgbClr val="595959"/>
              </a:solidFill>
              <a:latin typeface="Calibri" pitchFamily="34" charset="0"/>
            </a:endParaRPr>
          </a:p>
          <a:p>
            <a:pPr>
              <a:buFont typeface="Wingdings" pitchFamily="2" charset="2"/>
              <a:buChar char="Ø"/>
            </a:pPr>
            <a:r>
              <a:rPr lang="en-GB" sz="2000" i="1" dirty="0">
                <a:solidFill>
                  <a:srgbClr val="FFFFFF"/>
                </a:solidFill>
                <a:latin typeface="Calibri" pitchFamily="34" charset="0"/>
              </a:rPr>
              <a:t> Quiet room, controlled temperature</a:t>
            </a:r>
          </a:p>
          <a:p>
            <a:pPr>
              <a:buFont typeface="Wingdings" pitchFamily="2" charset="2"/>
              <a:buChar char="Ø"/>
            </a:pPr>
            <a:r>
              <a:rPr lang="en-GB" sz="2000" i="1" dirty="0">
                <a:solidFill>
                  <a:srgbClr val="FFFFFF"/>
                </a:solidFill>
                <a:latin typeface="Calibri" pitchFamily="34" charset="0"/>
              </a:rPr>
              <a:t> No smoking/coffee/eating for the last 12 h</a:t>
            </a:r>
          </a:p>
        </p:txBody>
      </p:sp>
    </p:spTree>
  </p:cSld>
  <p:clrMapOvr>
    <a:masterClrMapping/>
  </p:clrMapOvr>
  <p:transition>
    <p:blind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6"/>
          <p:cNvSpPr>
            <a:spLocks noChangeArrowheads="1"/>
          </p:cNvSpPr>
          <p:nvPr/>
        </p:nvSpPr>
        <p:spPr bwMode="auto">
          <a:xfrm>
            <a:off x="5548313" y="4981575"/>
            <a:ext cx="3132137" cy="152400"/>
          </a:xfrm>
          <a:prstGeom prst="rect">
            <a:avLst/>
          </a:prstGeom>
          <a:noFill/>
          <a:ln w="12700">
            <a:noFill/>
            <a:miter lim="800000"/>
            <a:headEnd/>
            <a:tailEnd/>
          </a:ln>
        </p:spPr>
        <p:txBody>
          <a:bodyPr lIns="0" tIns="0" rIns="0" bIns="0">
            <a:spAutoFit/>
          </a:bodyPr>
          <a:lstStyle/>
          <a:p>
            <a:pPr>
              <a:spcBef>
                <a:spcPts val="500"/>
              </a:spcBef>
              <a:spcAft>
                <a:spcPts val="500"/>
              </a:spcAft>
              <a:tabLst>
                <a:tab pos="55563" algn="l"/>
              </a:tabLst>
            </a:pPr>
            <a:endParaRPr lang="en-GB" sz="1000" baseline="0">
              <a:ea typeface="ＭＳ Ｐゴシック" charset="-128"/>
              <a:cs typeface="ＭＳ Ｐゴシック" charset="-128"/>
            </a:endParaRPr>
          </a:p>
        </p:txBody>
      </p:sp>
      <p:sp>
        <p:nvSpPr>
          <p:cNvPr id="16391" name="Rectangle 14"/>
          <p:cNvSpPr>
            <a:spLocks noChangeArrowheads="1"/>
          </p:cNvSpPr>
          <p:nvPr/>
        </p:nvSpPr>
        <p:spPr bwMode="auto">
          <a:xfrm>
            <a:off x="0" y="187404"/>
            <a:ext cx="9144000" cy="1231106"/>
          </a:xfrm>
          <a:prstGeom prst="rect">
            <a:avLst/>
          </a:prstGeom>
          <a:noFill/>
          <a:ln w="9525">
            <a:noFill/>
            <a:miter lim="800000"/>
            <a:headEnd/>
            <a:tailEnd/>
          </a:ln>
        </p:spPr>
        <p:txBody>
          <a:bodyPr wrap="square" lIns="0" tIns="0" rIns="0" bIns="0" anchor="b">
            <a:spAutoFit/>
          </a:bodyPr>
          <a:lstStyle/>
          <a:p>
            <a:pPr algn="ctr">
              <a:spcBef>
                <a:spcPct val="0"/>
              </a:spcBef>
            </a:pPr>
            <a:r>
              <a:rPr lang="en-GB" sz="4400" b="1" dirty="0" smtClean="0"/>
              <a:t>Plan</a:t>
            </a:r>
            <a:r>
              <a:rPr lang="en-GB" sz="3600" b="1" dirty="0" smtClean="0"/>
              <a:t> </a:t>
            </a:r>
            <a:endParaRPr lang="en-GB" sz="3600" b="1" dirty="0" smtClean="0"/>
          </a:p>
          <a:p>
            <a:pPr algn="ctr">
              <a:spcBef>
                <a:spcPct val="0"/>
              </a:spcBef>
            </a:pPr>
            <a:endParaRPr lang="de-DE" sz="3600" b="1" baseline="0" dirty="0"/>
          </a:p>
        </p:txBody>
      </p:sp>
      <p:sp>
        <p:nvSpPr>
          <p:cNvPr id="11" name="Rectangle 10"/>
          <p:cNvSpPr/>
          <p:nvPr/>
        </p:nvSpPr>
        <p:spPr>
          <a:xfrm>
            <a:off x="-990600" y="1752600"/>
            <a:ext cx="8229600" cy="6000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Rectangle 6"/>
          <p:cNvSpPr/>
          <p:nvPr/>
        </p:nvSpPr>
        <p:spPr>
          <a:xfrm>
            <a:off x="457200" y="1183055"/>
            <a:ext cx="8077200" cy="1754326"/>
          </a:xfrm>
          <a:prstGeom prst="rect">
            <a:avLst/>
          </a:prstGeom>
        </p:spPr>
        <p:txBody>
          <a:bodyPr wrap="square">
            <a:spAutoFit/>
          </a:bodyPr>
          <a:lstStyle/>
          <a:p>
            <a:pPr marL="457200" indent="-457200" algn="just">
              <a:lnSpc>
                <a:spcPct val="150000"/>
              </a:lnSpc>
              <a:spcAft>
                <a:spcPts val="2400"/>
              </a:spcAft>
            </a:pPr>
            <a:r>
              <a:rPr lang="en-US" sz="3600" b="1" dirty="0" smtClean="0">
                <a:solidFill>
                  <a:srgbClr val="FF0066"/>
                </a:solidFill>
              </a:rPr>
              <a:t>1. CINE </a:t>
            </a:r>
            <a:r>
              <a:rPr lang="en-US" sz="3600" b="1" dirty="0" err="1" smtClean="0"/>
              <a:t>este</a:t>
            </a:r>
            <a:r>
              <a:rPr lang="en-US" sz="3600" b="1" dirty="0" smtClean="0"/>
              <a:t> </a:t>
            </a:r>
            <a:r>
              <a:rPr lang="en-US" sz="3600" b="1" dirty="0" err="1" smtClean="0"/>
              <a:t>personajul</a:t>
            </a:r>
            <a:r>
              <a:rPr lang="en-US" sz="3600" b="1" dirty="0" smtClean="0"/>
              <a:t> principal?!...                                   </a:t>
            </a:r>
            <a:r>
              <a:rPr lang="en-US" sz="3200" b="1" dirty="0" smtClean="0"/>
              <a:t>	</a:t>
            </a:r>
            <a:r>
              <a:rPr lang="en-US" sz="3600" b="1" dirty="0" smtClean="0"/>
              <a:t>		</a:t>
            </a:r>
            <a:r>
              <a:rPr lang="en-US" sz="3600" b="1" i="1" dirty="0" smtClean="0">
                <a:solidFill>
                  <a:srgbClr val="FFFF00"/>
                </a:solidFill>
              </a:rPr>
              <a:t>- </a:t>
            </a:r>
            <a:r>
              <a:rPr lang="en-US" sz="3600" b="1" i="1" u="sng" dirty="0" err="1" smtClean="0">
                <a:solidFill>
                  <a:srgbClr val="FFFF00"/>
                </a:solidFill>
              </a:rPr>
              <a:t>Endoteliul</a:t>
            </a:r>
            <a:r>
              <a:rPr lang="en-US" sz="3600" b="1" i="1" u="sng" dirty="0" smtClean="0">
                <a:solidFill>
                  <a:srgbClr val="FFFF00"/>
                </a:solidFill>
              </a:rPr>
              <a:t> </a:t>
            </a:r>
            <a:r>
              <a:rPr lang="en-US" sz="3600" b="1" i="1" dirty="0" smtClean="0">
                <a:solidFill>
                  <a:srgbClr val="FFFF00"/>
                </a:solidFill>
              </a:rPr>
              <a:t>- </a:t>
            </a:r>
            <a:endParaRPr lang="en-US" sz="3600" b="1" dirty="0" smtClean="0"/>
          </a:p>
        </p:txBody>
      </p:sp>
      <p:sp>
        <p:nvSpPr>
          <p:cNvPr id="8" name="AutoShape 4"/>
          <p:cNvSpPr>
            <a:spLocks noChangeArrowheads="1"/>
          </p:cNvSpPr>
          <p:nvPr/>
        </p:nvSpPr>
        <p:spPr bwMode="invGray">
          <a:xfrm>
            <a:off x="152400" y="1066800"/>
            <a:ext cx="8763000" cy="76184"/>
          </a:xfrm>
          <a:prstGeom prst="roundRect">
            <a:avLst>
              <a:gd name="adj" fmla="val 50000"/>
            </a:avLst>
          </a:prstGeom>
          <a:gradFill rotWithShape="0">
            <a:gsLst>
              <a:gs pos="0">
                <a:srgbClr val="000000"/>
              </a:gs>
              <a:gs pos="39999">
                <a:srgbClr val="0A128C"/>
              </a:gs>
              <a:gs pos="70000">
                <a:srgbClr val="181CC7"/>
              </a:gs>
              <a:gs pos="88000">
                <a:srgbClr val="7005D4"/>
              </a:gs>
              <a:gs pos="100000">
                <a:srgbClr val="8C3D91"/>
              </a:gs>
            </a:gsLst>
            <a:lin ang="0"/>
          </a:gradFill>
          <a:ln w="9525" algn="ctr">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lgn="ctr">
              <a:defRPr/>
            </a:pPr>
            <a:endParaRPr lang="ro-RO"/>
          </a:p>
        </p:txBody>
      </p:sp>
      <p:sp>
        <p:nvSpPr>
          <p:cNvPr id="10" name="Oval 9"/>
          <p:cNvSpPr/>
          <p:nvPr/>
        </p:nvSpPr>
        <p:spPr>
          <a:xfrm>
            <a:off x="4457700" y="3429000"/>
            <a:ext cx="152400" cy="152400"/>
          </a:xfrm>
          <a:prstGeom prst="ellipse">
            <a:avLst/>
          </a:prstGeom>
          <a:solidFill>
            <a:srgbClr val="E92A78"/>
          </a:solidFill>
          <a:ln>
            <a:solidFill>
              <a:srgbClr val="E92A78"/>
            </a:solidFill>
          </a:ln>
          <a:effectLst>
            <a:outerShdw blurRad="40000" dist="23000" dir="5400000" rotWithShape="0">
              <a:srgbClr val="000000">
                <a:alpha val="35000"/>
              </a:srgbClr>
            </a:outerShdw>
            <a:reflection stA="50000" endPos="75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lIns="91395" tIns="45697" rIns="91395" bIns="45697" anchor="ctr"/>
          <a:lstStyle>
            <a:defPPr>
              <a:defRPr lang="en-GB"/>
            </a:defPPr>
            <a:lvl1pPr algn="l" defTabSz="454025" rtl="0" fontAlgn="base">
              <a:spcBef>
                <a:spcPct val="0"/>
              </a:spcBef>
              <a:spcAft>
                <a:spcPct val="0"/>
              </a:spcAft>
              <a:buClr>
                <a:srgbClr val="000000"/>
              </a:buClr>
              <a:buSzPct val="100000"/>
              <a:buFont typeface="Times New Roman" charset="0"/>
              <a:defRPr kern="1200">
                <a:solidFill>
                  <a:schemeClr val="lt1"/>
                </a:solidFill>
                <a:latin typeface="+mn-lt"/>
                <a:ea typeface="+mn-ea"/>
                <a:cs typeface="+mn-cs"/>
              </a:defRPr>
            </a:lvl1pPr>
            <a:lvl2pPr marL="739775" indent="-282575" algn="l" defTabSz="454025" rtl="0" fontAlgn="base">
              <a:spcBef>
                <a:spcPct val="0"/>
              </a:spcBef>
              <a:spcAft>
                <a:spcPct val="0"/>
              </a:spcAft>
              <a:buClr>
                <a:srgbClr val="000000"/>
              </a:buClr>
              <a:buSzPct val="100000"/>
              <a:buFont typeface="Times New Roman" charset="0"/>
              <a:defRPr kern="1200">
                <a:solidFill>
                  <a:schemeClr val="lt1"/>
                </a:solidFill>
                <a:latin typeface="+mn-lt"/>
                <a:ea typeface="+mn-ea"/>
                <a:cs typeface="+mn-cs"/>
              </a:defRPr>
            </a:lvl2pPr>
            <a:lvl3pPr marL="1139825" indent="-225425" algn="l" defTabSz="454025" rtl="0" fontAlgn="base">
              <a:spcBef>
                <a:spcPct val="0"/>
              </a:spcBef>
              <a:spcAft>
                <a:spcPct val="0"/>
              </a:spcAft>
              <a:buClr>
                <a:srgbClr val="000000"/>
              </a:buClr>
              <a:buSzPct val="100000"/>
              <a:buFont typeface="Times New Roman" charset="0"/>
              <a:defRPr kern="1200">
                <a:solidFill>
                  <a:schemeClr val="lt1"/>
                </a:solidFill>
                <a:latin typeface="+mn-lt"/>
                <a:ea typeface="+mn-ea"/>
                <a:cs typeface="+mn-cs"/>
              </a:defRPr>
            </a:lvl3pPr>
            <a:lvl4pPr marL="1597025" indent="-225425" algn="l" defTabSz="454025" rtl="0" fontAlgn="base">
              <a:spcBef>
                <a:spcPct val="0"/>
              </a:spcBef>
              <a:spcAft>
                <a:spcPct val="0"/>
              </a:spcAft>
              <a:buClr>
                <a:srgbClr val="000000"/>
              </a:buClr>
              <a:buSzPct val="100000"/>
              <a:buFont typeface="Times New Roman" charset="0"/>
              <a:defRPr kern="1200">
                <a:solidFill>
                  <a:schemeClr val="lt1"/>
                </a:solidFill>
                <a:latin typeface="+mn-lt"/>
                <a:ea typeface="+mn-ea"/>
                <a:cs typeface="+mn-cs"/>
              </a:defRPr>
            </a:lvl4pPr>
            <a:lvl5pPr marL="2052638" indent="-225425" algn="l" defTabSz="454025" rtl="0" fontAlgn="base">
              <a:spcBef>
                <a:spcPct val="0"/>
              </a:spcBef>
              <a:spcAft>
                <a:spcPct val="0"/>
              </a:spcAft>
              <a:buClr>
                <a:srgbClr val="000000"/>
              </a:buClr>
              <a:buSzPct val="100000"/>
              <a:buFont typeface="Times New Roman"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455388">
              <a:defRPr/>
            </a:pPr>
            <a:endParaRPr lang="en-US" dirty="0">
              <a:solidFill>
                <a:srgbClr val="FFFFFF"/>
              </a:solidFill>
            </a:endParaRPr>
          </a:p>
        </p:txBody>
      </p:sp>
      <p:sp>
        <p:nvSpPr>
          <p:cNvPr id="12" name="Rectangle 11"/>
          <p:cNvSpPr/>
          <p:nvPr/>
        </p:nvSpPr>
        <p:spPr>
          <a:xfrm>
            <a:off x="533400" y="3886200"/>
            <a:ext cx="8077200" cy="2893100"/>
          </a:xfrm>
          <a:prstGeom prst="rect">
            <a:avLst/>
          </a:prstGeom>
        </p:spPr>
        <p:txBody>
          <a:bodyPr wrap="square">
            <a:spAutoFit/>
          </a:bodyPr>
          <a:lstStyle/>
          <a:p>
            <a:pPr marL="457200" indent="-457200" algn="just">
              <a:lnSpc>
                <a:spcPct val="150000"/>
              </a:lnSpc>
              <a:spcAft>
                <a:spcPts val="2400"/>
              </a:spcAft>
            </a:pPr>
            <a:r>
              <a:rPr lang="en-US" sz="3200" b="1" dirty="0" smtClean="0">
                <a:solidFill>
                  <a:srgbClr val="FF0066"/>
                </a:solidFill>
              </a:rPr>
              <a:t>2. </a:t>
            </a:r>
            <a:r>
              <a:rPr lang="en-US" sz="3600" b="1" dirty="0" smtClean="0">
                <a:solidFill>
                  <a:srgbClr val="FF0066"/>
                </a:solidFill>
              </a:rPr>
              <a:t>CUM</a:t>
            </a:r>
            <a:r>
              <a:rPr lang="en-US" sz="3600" b="1" dirty="0" smtClean="0"/>
              <a:t> </a:t>
            </a:r>
            <a:r>
              <a:rPr lang="en-US" sz="3600" b="1" dirty="0" err="1" smtClean="0"/>
              <a:t>evaluam</a:t>
            </a:r>
            <a:r>
              <a:rPr lang="en-US" sz="3600" b="1" dirty="0" smtClean="0"/>
              <a:t> </a:t>
            </a:r>
            <a:r>
              <a:rPr lang="en-US" sz="3600" b="1" dirty="0" err="1" smtClean="0"/>
              <a:t>functia</a:t>
            </a:r>
            <a:r>
              <a:rPr lang="en-US" sz="3600" b="1" dirty="0" smtClean="0"/>
              <a:t> </a:t>
            </a:r>
            <a:r>
              <a:rPr lang="en-US" sz="3600" b="1" dirty="0" err="1" smtClean="0"/>
              <a:t>arteriala</a:t>
            </a:r>
            <a:r>
              <a:rPr lang="en-US" sz="3600" b="1" dirty="0" smtClean="0"/>
              <a:t> </a:t>
            </a:r>
            <a:r>
              <a:rPr lang="en-US" sz="3600" b="1" dirty="0" err="1" smtClean="0"/>
              <a:t>si</a:t>
            </a:r>
            <a:r>
              <a:rPr lang="en-US" sz="3600" b="1" dirty="0" smtClean="0"/>
              <a:t> </a:t>
            </a:r>
            <a:r>
              <a:rPr lang="en-US" sz="3600" b="1" dirty="0" err="1" smtClean="0"/>
              <a:t>interactiunea</a:t>
            </a:r>
            <a:r>
              <a:rPr lang="en-US" sz="3600" b="1" dirty="0" smtClean="0"/>
              <a:t> </a:t>
            </a:r>
            <a:r>
              <a:rPr lang="en-US" sz="3600" b="1" dirty="0" err="1" smtClean="0"/>
              <a:t>artere</a:t>
            </a:r>
            <a:r>
              <a:rPr lang="en-US" sz="3600" b="1" dirty="0" smtClean="0"/>
              <a:t>-VS?</a:t>
            </a:r>
          </a:p>
          <a:p>
            <a:pPr marL="457200" indent="-457200" algn="just">
              <a:lnSpc>
                <a:spcPct val="150000"/>
              </a:lnSpc>
              <a:spcAft>
                <a:spcPts val="2400"/>
              </a:spcAft>
            </a:pPr>
            <a:r>
              <a:rPr lang="en-US" sz="3600" b="1" dirty="0" smtClean="0"/>
              <a:t>		Si </a:t>
            </a:r>
            <a:r>
              <a:rPr lang="en-US" sz="3600" b="1" dirty="0" smtClean="0">
                <a:solidFill>
                  <a:srgbClr val="FF0066"/>
                </a:solidFill>
              </a:rPr>
              <a:t>DE CE? </a:t>
            </a:r>
            <a:r>
              <a:rPr lang="en-US" sz="3600" b="1" dirty="0" smtClean="0"/>
              <a:t>Impact c</a:t>
            </a:r>
            <a:r>
              <a:rPr lang="en-US" sz="3600" b="1" dirty="0" smtClean="0"/>
              <a:t>linic?</a:t>
            </a:r>
            <a:endParaRPr lang="en-US" sz="3600" b="1" dirty="0" smtClean="0"/>
          </a:p>
        </p:txBody>
      </p:sp>
    </p:spTree>
  </p:cSld>
  <p:clrMapOvr>
    <a:masterClrMapping/>
  </p:clrMapOvr>
  <p:transition>
    <p:blind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0" y="228600"/>
            <a:ext cx="9144000" cy="914400"/>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GB" sz="3600" b="1" dirty="0">
                <a:latin typeface="Calibri"/>
                <a:ea typeface="msgothic" charset="0"/>
                <a:cs typeface="Calibri"/>
              </a:rPr>
              <a:t>Mechanism for endothelial function assessment </a:t>
            </a:r>
          </a:p>
        </p:txBody>
      </p:sp>
      <p:pic>
        <p:nvPicPr>
          <p:cNvPr id="40962" name="Picture 2"/>
          <p:cNvPicPr>
            <a:picLocks noChangeAspect="1" noChangeArrowheads="1"/>
          </p:cNvPicPr>
          <p:nvPr/>
        </p:nvPicPr>
        <p:blipFill>
          <a:blip r:embed="rId3"/>
          <a:srcRect/>
          <a:stretch>
            <a:fillRect/>
          </a:stretch>
        </p:blipFill>
        <p:spPr bwMode="auto">
          <a:xfrm>
            <a:off x="0" y="6348413"/>
            <a:ext cx="1260475" cy="509587"/>
          </a:xfrm>
          <a:prstGeom prst="rect">
            <a:avLst/>
          </a:prstGeom>
          <a:noFill/>
          <a:ln w="9525">
            <a:noFill/>
            <a:round/>
            <a:headEnd/>
            <a:tailEnd/>
          </a:ln>
        </p:spPr>
      </p:pic>
      <p:pic>
        <p:nvPicPr>
          <p:cNvPr id="40963" name="Picture 3"/>
          <p:cNvPicPr>
            <a:picLocks noChangeAspect="1" noChangeArrowheads="1"/>
          </p:cNvPicPr>
          <p:nvPr/>
        </p:nvPicPr>
        <p:blipFill>
          <a:blip r:embed="rId4"/>
          <a:srcRect/>
          <a:stretch>
            <a:fillRect/>
          </a:stretch>
        </p:blipFill>
        <p:spPr bwMode="auto">
          <a:xfrm>
            <a:off x="671513" y="1330325"/>
            <a:ext cx="7804150" cy="4537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AutoShape 4"/>
          <p:cNvSpPr>
            <a:spLocks noChangeArrowheads="1"/>
          </p:cNvSpPr>
          <p:nvPr/>
        </p:nvSpPr>
        <p:spPr bwMode="invGray">
          <a:xfrm>
            <a:off x="152400" y="1066800"/>
            <a:ext cx="8763000" cy="76184"/>
          </a:xfrm>
          <a:prstGeom prst="roundRect">
            <a:avLst>
              <a:gd name="adj" fmla="val 50000"/>
            </a:avLst>
          </a:prstGeom>
          <a:gradFill rotWithShape="0">
            <a:gsLst>
              <a:gs pos="0">
                <a:srgbClr val="000000"/>
              </a:gs>
              <a:gs pos="39999">
                <a:srgbClr val="0A128C"/>
              </a:gs>
              <a:gs pos="70000">
                <a:srgbClr val="181CC7"/>
              </a:gs>
              <a:gs pos="88000">
                <a:srgbClr val="7005D4"/>
              </a:gs>
              <a:gs pos="100000">
                <a:srgbClr val="8C3D91"/>
              </a:gs>
            </a:gsLst>
            <a:lin ang="0"/>
          </a:gradFill>
          <a:ln w="9525" algn="ctr">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lgn="ctr">
              <a:defRPr/>
            </a:pPr>
            <a:endParaRPr lang="ro-RO"/>
          </a:p>
        </p:txBody>
      </p:sp>
      <p:sp>
        <p:nvSpPr>
          <p:cNvPr id="8" name="Text Box 4"/>
          <p:cNvSpPr txBox="1">
            <a:spLocks noChangeArrowheads="1"/>
          </p:cNvSpPr>
          <p:nvPr/>
        </p:nvSpPr>
        <p:spPr bwMode="auto">
          <a:xfrm>
            <a:off x="4419600" y="6553200"/>
            <a:ext cx="4679950" cy="381000"/>
          </a:xfrm>
          <a:prstGeom prst="rect">
            <a:avLst/>
          </a:prstGeom>
          <a:noFill/>
          <a:ln w="9525">
            <a:noFill/>
            <a:round/>
            <a:headEnd/>
            <a:tailEnd/>
          </a:ln>
          <a:effectLst/>
        </p:spPr>
        <p:txBody>
          <a:bodyPr lIns="0" tIns="0" rIns="0" bIns="0"/>
          <a:lstStyle/>
          <a:p>
            <a:pPr algn="r">
              <a:tabLst>
                <a:tab pos="656650" algn="l"/>
                <a:tab pos="1313299" algn="l"/>
                <a:tab pos="1969949" algn="l"/>
                <a:tab pos="2626599" algn="l"/>
                <a:tab pos="3283248" algn="l"/>
              </a:tabLst>
              <a:defRPr/>
            </a:pPr>
            <a:r>
              <a:rPr lang="en-GB" sz="1600" b="1" i="1" dirty="0" err="1" smtClean="0">
                <a:solidFill>
                  <a:schemeClr val="tx1">
                    <a:lumMod val="85000"/>
                  </a:schemeClr>
                </a:solidFill>
                <a:latin typeface="Calibri"/>
                <a:ea typeface="msgothic" charset="0"/>
                <a:cs typeface="Calibri"/>
              </a:rPr>
              <a:t>Lerman</a:t>
            </a:r>
            <a:r>
              <a:rPr lang="en-GB" sz="1600" b="1" i="1" dirty="0" smtClean="0">
                <a:solidFill>
                  <a:schemeClr val="tx1">
                    <a:lumMod val="85000"/>
                  </a:schemeClr>
                </a:solidFill>
                <a:latin typeface="Calibri"/>
                <a:ea typeface="msgothic" charset="0"/>
                <a:cs typeface="Calibri"/>
              </a:rPr>
              <a:t> A, et al. </a:t>
            </a:r>
            <a:r>
              <a:rPr lang="en-GB" sz="1600" b="1" i="1" dirty="0" err="1">
                <a:solidFill>
                  <a:schemeClr val="tx1">
                    <a:lumMod val="85000"/>
                  </a:schemeClr>
                </a:solidFill>
                <a:latin typeface="Calibri"/>
                <a:ea typeface="msgothic" charset="0"/>
                <a:cs typeface="Calibri"/>
              </a:rPr>
              <a:t>Zeiher</a:t>
            </a:r>
            <a:r>
              <a:rPr lang="en-GB" sz="1600" b="1" i="1" dirty="0">
                <a:solidFill>
                  <a:schemeClr val="tx1">
                    <a:lumMod val="85000"/>
                  </a:schemeClr>
                </a:solidFill>
                <a:latin typeface="Calibri"/>
                <a:ea typeface="msgothic" charset="0"/>
                <a:cs typeface="Calibri"/>
              </a:rPr>
              <a:t> Circulation. 2005</a:t>
            </a:r>
          </a:p>
        </p:txBody>
      </p:sp>
      <p:sp>
        <p:nvSpPr>
          <p:cNvPr id="11" name="Oval 10"/>
          <p:cNvSpPr/>
          <p:nvPr/>
        </p:nvSpPr>
        <p:spPr>
          <a:xfrm>
            <a:off x="5257800" y="1066800"/>
            <a:ext cx="3200400" cy="1295400"/>
          </a:xfrm>
          <a:prstGeom prst="ellipse">
            <a:avLst/>
          </a:prstGeom>
          <a:noFill/>
          <a:ln>
            <a:solidFill>
              <a:srgbClr val="FF006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6"/>
          <p:cNvSpPr>
            <a:spLocks noChangeArrowheads="1"/>
          </p:cNvSpPr>
          <p:nvPr/>
        </p:nvSpPr>
        <p:spPr bwMode="auto">
          <a:xfrm>
            <a:off x="5548313" y="4981575"/>
            <a:ext cx="3132137" cy="152400"/>
          </a:xfrm>
          <a:prstGeom prst="rect">
            <a:avLst/>
          </a:prstGeom>
          <a:noFill/>
          <a:ln w="12700">
            <a:noFill/>
            <a:miter lim="800000"/>
            <a:headEnd/>
            <a:tailEnd/>
          </a:ln>
        </p:spPr>
        <p:txBody>
          <a:bodyPr lIns="0" tIns="0" rIns="0" bIns="0">
            <a:spAutoFit/>
          </a:bodyPr>
          <a:lstStyle/>
          <a:p>
            <a:pPr>
              <a:spcBef>
                <a:spcPts val="500"/>
              </a:spcBef>
              <a:spcAft>
                <a:spcPts val="500"/>
              </a:spcAft>
              <a:tabLst>
                <a:tab pos="55563" algn="l"/>
              </a:tabLst>
            </a:pPr>
            <a:endParaRPr lang="en-GB" sz="1000" baseline="0">
              <a:ea typeface="ＭＳ Ｐゴシック" charset="-128"/>
              <a:cs typeface="ＭＳ Ｐゴシック" charset="-128"/>
            </a:endParaRPr>
          </a:p>
        </p:txBody>
      </p:sp>
      <p:sp>
        <p:nvSpPr>
          <p:cNvPr id="11" name="Rectangle 10"/>
          <p:cNvSpPr/>
          <p:nvPr/>
        </p:nvSpPr>
        <p:spPr>
          <a:xfrm>
            <a:off x="-990600" y="1752600"/>
            <a:ext cx="8229600" cy="6000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 name="AutoShape 4"/>
          <p:cNvSpPr>
            <a:spLocks noChangeArrowheads="1"/>
          </p:cNvSpPr>
          <p:nvPr/>
        </p:nvSpPr>
        <p:spPr bwMode="invGray">
          <a:xfrm>
            <a:off x="152400" y="1066800"/>
            <a:ext cx="8763000" cy="76184"/>
          </a:xfrm>
          <a:prstGeom prst="roundRect">
            <a:avLst>
              <a:gd name="adj" fmla="val 50000"/>
            </a:avLst>
          </a:prstGeom>
          <a:gradFill rotWithShape="0">
            <a:gsLst>
              <a:gs pos="0">
                <a:srgbClr val="000000"/>
              </a:gs>
              <a:gs pos="39999">
                <a:srgbClr val="0A128C"/>
              </a:gs>
              <a:gs pos="70000">
                <a:srgbClr val="181CC7"/>
              </a:gs>
              <a:gs pos="88000">
                <a:srgbClr val="7005D4"/>
              </a:gs>
              <a:gs pos="100000">
                <a:srgbClr val="8C3D91"/>
              </a:gs>
            </a:gsLst>
            <a:lin ang="0"/>
          </a:gradFill>
          <a:ln w="9525" algn="ctr">
            <a:noFill/>
            <a:round/>
            <a:headEnd/>
            <a:tailEnd/>
          </a:ln>
          <a:effectLst/>
          <a:scene3d>
            <a:camera prst="orthographicFront">
              <a:rot lat="0" lon="0" rev="0"/>
            </a:camera>
            <a:lightRig rig="contrasting" dir="t">
              <a:rot lat="0" lon="0" rev="7800000"/>
            </a:lightRig>
          </a:scene3d>
          <a:sp3d>
            <a:bevelT w="139700" h="139700"/>
          </a:sp3d>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ro-RO" sz="1800" smtClean="0">
              <a:cs typeface="+mn-cs"/>
            </a:endParaRPr>
          </a:p>
        </p:txBody>
      </p:sp>
      <p:sp>
        <p:nvSpPr>
          <p:cNvPr id="5" name="Rectangle 2"/>
          <p:cNvSpPr txBox="1">
            <a:spLocks/>
          </p:cNvSpPr>
          <p:nvPr/>
        </p:nvSpPr>
        <p:spPr>
          <a:xfrm>
            <a:off x="0" y="0"/>
            <a:ext cx="9144000" cy="1143000"/>
          </a:xfrm>
          <a:prstGeom prst="rect">
            <a:avLst/>
          </a:prstGeom>
        </p:spPr>
        <p:txBody>
          <a:bodyPr vert="horz" anchor="t">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100" normalizeH="0" baseline="0" noProof="0" dirty="0" smtClean="0">
                <a:ln>
                  <a:noFill/>
                </a:ln>
                <a:solidFill>
                  <a:srgbClr val="FFFFFF"/>
                </a:solidFill>
                <a:effectLst/>
                <a:uLnTx/>
                <a:uFillTx/>
                <a:latin typeface="Calibri"/>
                <a:ea typeface="ＭＳ Ｐゴシック" pitchFamily="34" charset="-128"/>
                <a:cs typeface="Calibri"/>
              </a:rPr>
              <a:t>FMD independently predicts long-term adverse </a:t>
            </a:r>
            <a:br>
              <a:rPr kumimoji="0" lang="en-US" sz="3200" b="1" i="0" u="none" strike="noStrike" kern="1200" cap="none" spc="-100" normalizeH="0" baseline="0" noProof="0" dirty="0" smtClean="0">
                <a:ln>
                  <a:noFill/>
                </a:ln>
                <a:solidFill>
                  <a:srgbClr val="FFFFFF"/>
                </a:solidFill>
                <a:effectLst/>
                <a:uLnTx/>
                <a:uFillTx/>
                <a:latin typeface="Calibri"/>
                <a:ea typeface="ＭＳ Ｐゴシック" pitchFamily="34" charset="-128"/>
                <a:cs typeface="Calibri"/>
              </a:rPr>
            </a:br>
            <a:r>
              <a:rPr kumimoji="0" lang="en-US" sz="3200" b="1" i="0" u="none" strike="noStrike" kern="1200" cap="none" spc="-100" normalizeH="0" baseline="0" noProof="0" dirty="0" smtClean="0">
                <a:ln>
                  <a:noFill/>
                </a:ln>
                <a:solidFill>
                  <a:srgbClr val="FFFFFF"/>
                </a:solidFill>
                <a:effectLst/>
                <a:uLnTx/>
                <a:uFillTx/>
                <a:latin typeface="Calibri"/>
                <a:ea typeface="ＭＳ Ｐゴシック" pitchFamily="34" charset="-128"/>
                <a:cs typeface="Calibri"/>
              </a:rPr>
              <a:t>CV events in subjects without heart disease</a:t>
            </a:r>
            <a:endParaRPr kumimoji="0" lang="ro-RO" sz="3200" b="1" i="0" u="none" strike="noStrike" kern="1200" cap="none" spc="-100" normalizeH="0" baseline="0" noProof="0" dirty="0">
              <a:ln>
                <a:noFill/>
              </a:ln>
              <a:solidFill>
                <a:srgbClr val="FFFFFF"/>
              </a:solidFill>
              <a:effectLst/>
              <a:uLnTx/>
              <a:uFillTx/>
              <a:latin typeface="Calibri"/>
              <a:ea typeface="ＭＳ Ｐゴシック" pitchFamily="34" charset="-128"/>
              <a:cs typeface="Calibri"/>
            </a:endParaRPr>
          </a:p>
        </p:txBody>
      </p:sp>
      <p:sp>
        <p:nvSpPr>
          <p:cNvPr id="6" name="Text Box 5"/>
          <p:cNvSpPr txBox="1">
            <a:spLocks noChangeArrowheads="1"/>
          </p:cNvSpPr>
          <p:nvPr/>
        </p:nvSpPr>
        <p:spPr bwMode="auto">
          <a:xfrm>
            <a:off x="6248400" y="6443663"/>
            <a:ext cx="2952138" cy="338554"/>
          </a:xfrm>
          <a:prstGeom prst="rect">
            <a:avLst/>
          </a:prstGeom>
          <a:noFill/>
          <a:ln w="9525">
            <a:noFill/>
            <a:miter lim="800000"/>
            <a:headEnd/>
            <a:tailEnd/>
          </a:ln>
        </p:spPr>
        <p:txBody>
          <a:bodyPr wrap="none">
            <a:prstTxWarp prst="textNoShape">
              <a:avLst/>
            </a:prstTxWarp>
            <a:spAutoFit/>
          </a:bodyPr>
          <a:lstStyle/>
          <a:p>
            <a:pPr algn="r"/>
            <a:r>
              <a:rPr lang="en-US" sz="1600" b="1" i="1" dirty="0" err="1">
                <a:solidFill>
                  <a:schemeClr val="tx1">
                    <a:lumMod val="95000"/>
                  </a:schemeClr>
                </a:solidFill>
                <a:latin typeface="Calibri" charset="0"/>
              </a:rPr>
              <a:t>Shechter</a:t>
            </a:r>
            <a:r>
              <a:rPr lang="en-US" sz="1600" b="1" i="1" dirty="0">
                <a:solidFill>
                  <a:schemeClr val="tx1">
                    <a:lumMod val="95000"/>
                  </a:schemeClr>
                </a:solidFill>
                <a:latin typeface="Calibri" charset="0"/>
              </a:rPr>
              <a:t> et al. Am J </a:t>
            </a:r>
            <a:r>
              <a:rPr lang="en-US" sz="1600" b="1" i="1" dirty="0" err="1">
                <a:solidFill>
                  <a:schemeClr val="tx1">
                    <a:lumMod val="95000"/>
                  </a:schemeClr>
                </a:solidFill>
                <a:latin typeface="Calibri" charset="0"/>
              </a:rPr>
              <a:t>Cardiol</a:t>
            </a:r>
            <a:r>
              <a:rPr lang="en-US" sz="1600" b="1" i="1" dirty="0">
                <a:solidFill>
                  <a:schemeClr val="tx1">
                    <a:lumMod val="95000"/>
                  </a:schemeClr>
                </a:solidFill>
                <a:latin typeface="Calibri" charset="0"/>
              </a:rPr>
              <a:t> 2014</a:t>
            </a:r>
          </a:p>
        </p:txBody>
      </p:sp>
      <p:pic>
        <p:nvPicPr>
          <p:cNvPr id="7" name="Picture 2"/>
          <p:cNvPicPr>
            <a:picLocks noChangeAspect="1" noChangeArrowheads="1"/>
          </p:cNvPicPr>
          <p:nvPr/>
        </p:nvPicPr>
        <p:blipFill>
          <a:blip r:embed="rId3"/>
          <a:srcRect/>
          <a:stretch>
            <a:fillRect/>
          </a:stretch>
        </p:blipFill>
        <p:spPr bwMode="auto">
          <a:xfrm>
            <a:off x="3505200" y="1524000"/>
            <a:ext cx="5257800" cy="4746145"/>
          </a:xfrm>
          <a:prstGeom prst="rect">
            <a:avLst/>
          </a:prstGeom>
          <a:noFill/>
          <a:ln w="9525">
            <a:noFill/>
            <a:round/>
            <a:headEnd/>
            <a:tailEnd/>
          </a:ln>
        </p:spPr>
      </p:pic>
      <p:sp>
        <p:nvSpPr>
          <p:cNvPr id="8" name="Rectangle 3"/>
          <p:cNvSpPr txBox="1">
            <a:spLocks/>
          </p:cNvSpPr>
          <p:nvPr/>
        </p:nvSpPr>
        <p:spPr bwMode="auto">
          <a:xfrm>
            <a:off x="533400" y="6019800"/>
            <a:ext cx="2209800" cy="457200"/>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pPr>
            <a:r>
              <a:rPr lang="en-US" sz="2400" i="1" dirty="0">
                <a:latin typeface="Calibri" charset="0"/>
              </a:rPr>
              <a:t>618 subjects</a:t>
            </a:r>
            <a:endParaRPr lang="ro-RO" sz="2400" i="1" dirty="0">
              <a:latin typeface="Calibri" charset="0"/>
            </a:endParaRPr>
          </a:p>
        </p:txBody>
      </p:sp>
      <p:sp>
        <p:nvSpPr>
          <p:cNvPr id="9" name="TextBox 8"/>
          <p:cNvSpPr txBox="1"/>
          <p:nvPr/>
        </p:nvSpPr>
        <p:spPr>
          <a:xfrm>
            <a:off x="228600" y="1828800"/>
            <a:ext cx="2743200" cy="3970338"/>
          </a:xfrm>
          <a:prstGeom prst="rect">
            <a:avLst/>
          </a:prstGeom>
          <a:noFill/>
          <a:ln>
            <a:solidFill>
              <a:schemeClr val="accent1"/>
            </a:solidFill>
          </a:ln>
        </p:spPr>
        <p:txBody>
          <a:bodyPr>
            <a:spAutoFit/>
          </a:bodyPr>
          <a:lstStyle/>
          <a:p>
            <a:pPr>
              <a:defRPr/>
            </a:pPr>
            <a:r>
              <a:rPr lang="en-US" b="1" dirty="0">
                <a:solidFill>
                  <a:srgbClr val="D9D9D9"/>
                </a:solidFill>
                <a:latin typeface="Calibri"/>
                <a:cs typeface="Calibri"/>
              </a:rPr>
              <a:t>Until the first composite adverse CV end point:</a:t>
            </a:r>
          </a:p>
          <a:p>
            <a:pPr>
              <a:defRPr/>
            </a:pPr>
            <a:endParaRPr lang="en-US" dirty="0">
              <a:solidFill>
                <a:srgbClr val="D9D9D9"/>
              </a:solidFill>
              <a:latin typeface="Calibri"/>
              <a:cs typeface="Calibri"/>
            </a:endParaRPr>
          </a:p>
          <a:p>
            <a:pPr>
              <a:buFontTx/>
              <a:buChar char="-"/>
              <a:defRPr/>
            </a:pPr>
            <a:r>
              <a:rPr lang="en-US" i="1" dirty="0">
                <a:solidFill>
                  <a:srgbClr val="D9D9D9"/>
                </a:solidFill>
                <a:latin typeface="Calibri"/>
                <a:cs typeface="Calibri"/>
              </a:rPr>
              <a:t>Cardiac mortality</a:t>
            </a:r>
          </a:p>
          <a:p>
            <a:pPr>
              <a:buFontTx/>
              <a:buChar char="-"/>
              <a:defRPr/>
            </a:pPr>
            <a:endParaRPr lang="en-US" i="1" dirty="0">
              <a:solidFill>
                <a:srgbClr val="D9D9D9"/>
              </a:solidFill>
              <a:latin typeface="Calibri"/>
              <a:cs typeface="Calibri"/>
            </a:endParaRPr>
          </a:p>
          <a:p>
            <a:pPr>
              <a:buFontTx/>
              <a:buChar char="-"/>
              <a:defRPr/>
            </a:pPr>
            <a:r>
              <a:rPr lang="en-US" i="1" dirty="0">
                <a:solidFill>
                  <a:srgbClr val="D9D9D9"/>
                </a:solidFill>
                <a:latin typeface="Calibri"/>
                <a:cs typeface="Calibri"/>
              </a:rPr>
              <a:t> Nonfatal MI</a:t>
            </a:r>
          </a:p>
          <a:p>
            <a:pPr>
              <a:buFontTx/>
              <a:buChar char="-"/>
              <a:defRPr/>
            </a:pPr>
            <a:endParaRPr lang="en-US" i="1" dirty="0">
              <a:solidFill>
                <a:srgbClr val="D9D9D9"/>
              </a:solidFill>
              <a:latin typeface="Calibri"/>
              <a:cs typeface="Calibri"/>
            </a:endParaRPr>
          </a:p>
          <a:p>
            <a:pPr>
              <a:buFontTx/>
              <a:buChar char="-"/>
              <a:defRPr/>
            </a:pPr>
            <a:r>
              <a:rPr lang="en-US" i="1" dirty="0">
                <a:solidFill>
                  <a:srgbClr val="D9D9D9"/>
                </a:solidFill>
                <a:latin typeface="Calibri"/>
                <a:cs typeface="Calibri"/>
              </a:rPr>
              <a:t> Hospitalization for HF/AP</a:t>
            </a:r>
          </a:p>
          <a:p>
            <a:pPr>
              <a:buFontTx/>
              <a:buChar char="-"/>
              <a:defRPr/>
            </a:pPr>
            <a:endParaRPr lang="en-US" i="1" dirty="0">
              <a:solidFill>
                <a:srgbClr val="D9D9D9"/>
              </a:solidFill>
              <a:latin typeface="Calibri"/>
              <a:cs typeface="Calibri"/>
            </a:endParaRPr>
          </a:p>
          <a:p>
            <a:pPr>
              <a:buFontTx/>
              <a:buChar char="-"/>
              <a:defRPr/>
            </a:pPr>
            <a:r>
              <a:rPr lang="en-US" i="1" dirty="0">
                <a:solidFill>
                  <a:srgbClr val="D9D9D9"/>
                </a:solidFill>
                <a:latin typeface="Calibri"/>
                <a:cs typeface="Calibri"/>
              </a:rPr>
              <a:t> Stroke</a:t>
            </a:r>
          </a:p>
          <a:p>
            <a:pPr>
              <a:buFontTx/>
              <a:buChar char="-"/>
              <a:defRPr/>
            </a:pPr>
            <a:endParaRPr lang="en-US" i="1" dirty="0">
              <a:solidFill>
                <a:srgbClr val="D9D9D9"/>
              </a:solidFill>
              <a:latin typeface="Calibri"/>
              <a:cs typeface="Calibri"/>
            </a:endParaRPr>
          </a:p>
          <a:p>
            <a:pPr>
              <a:buFontTx/>
              <a:buChar char="-"/>
              <a:defRPr/>
            </a:pPr>
            <a:r>
              <a:rPr lang="en-US" i="1" dirty="0">
                <a:solidFill>
                  <a:srgbClr val="D9D9D9"/>
                </a:solidFill>
                <a:latin typeface="Calibri"/>
                <a:cs typeface="Calibri"/>
              </a:rPr>
              <a:t> CABG</a:t>
            </a:r>
          </a:p>
          <a:p>
            <a:pPr>
              <a:buFontTx/>
              <a:buChar char="-"/>
              <a:defRPr/>
            </a:pPr>
            <a:endParaRPr lang="en-US" i="1" dirty="0">
              <a:solidFill>
                <a:srgbClr val="D9D9D9"/>
              </a:solidFill>
              <a:latin typeface="Calibri"/>
              <a:cs typeface="Calibri"/>
            </a:endParaRPr>
          </a:p>
          <a:p>
            <a:pPr>
              <a:buFontTx/>
              <a:buChar char="-"/>
              <a:defRPr/>
            </a:pPr>
            <a:r>
              <a:rPr lang="en-US" i="1" dirty="0">
                <a:solidFill>
                  <a:srgbClr val="D9D9D9"/>
                </a:solidFill>
                <a:latin typeface="Calibri"/>
                <a:cs typeface="Calibri"/>
              </a:rPr>
              <a:t> PCI </a:t>
            </a:r>
          </a:p>
        </p:txBody>
      </p:sp>
    </p:spTree>
  </p:cSld>
  <p:clrMapOvr>
    <a:masterClrMapping/>
  </p:clrMapOvr>
  <p:transition>
    <p:blind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6"/>
          <p:cNvSpPr>
            <a:spLocks noChangeArrowheads="1"/>
          </p:cNvSpPr>
          <p:nvPr/>
        </p:nvSpPr>
        <p:spPr bwMode="auto">
          <a:xfrm>
            <a:off x="5548313" y="4981575"/>
            <a:ext cx="3132137" cy="152400"/>
          </a:xfrm>
          <a:prstGeom prst="rect">
            <a:avLst/>
          </a:prstGeom>
          <a:noFill/>
          <a:ln w="12700">
            <a:noFill/>
            <a:miter lim="800000"/>
            <a:headEnd/>
            <a:tailEnd/>
          </a:ln>
        </p:spPr>
        <p:txBody>
          <a:bodyPr lIns="0" tIns="0" rIns="0" bIns="0">
            <a:spAutoFit/>
          </a:bodyPr>
          <a:lstStyle/>
          <a:p>
            <a:pPr>
              <a:spcBef>
                <a:spcPts val="500"/>
              </a:spcBef>
              <a:spcAft>
                <a:spcPts val="500"/>
              </a:spcAft>
              <a:tabLst>
                <a:tab pos="55563" algn="l"/>
              </a:tabLst>
            </a:pPr>
            <a:endParaRPr lang="en-GB" sz="1000" baseline="0">
              <a:ea typeface="ＭＳ Ｐゴシック" charset="-128"/>
              <a:cs typeface="ＭＳ Ｐゴシック" charset="-128"/>
            </a:endParaRPr>
          </a:p>
        </p:txBody>
      </p:sp>
      <p:sp>
        <p:nvSpPr>
          <p:cNvPr id="9" name="Title 1"/>
          <p:cNvSpPr txBox="1">
            <a:spLocks/>
          </p:cNvSpPr>
          <p:nvPr/>
        </p:nvSpPr>
        <p:spPr>
          <a:xfrm>
            <a:off x="457200" y="76200"/>
            <a:ext cx="8382000" cy="1143000"/>
          </a:xfrm>
          <a:prstGeom prst="rect">
            <a:avLst/>
          </a:prstGeom>
        </p:spPr>
        <p:txBody>
          <a:bodyPr vert="horz" anchor="t">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100" normalizeH="0" baseline="0" noProof="0" dirty="0" smtClean="0">
                <a:ln>
                  <a:noFill/>
                </a:ln>
                <a:effectLst/>
                <a:uLnTx/>
                <a:uFillTx/>
                <a:latin typeface="Calibri"/>
                <a:ea typeface="ＭＳ Ｐゴシック" pitchFamily="34" charset="-128"/>
                <a:cs typeface="Calibri"/>
              </a:rPr>
              <a:t>How to assess arterial function ?</a:t>
            </a:r>
            <a:endParaRPr kumimoji="0" lang="en-US" sz="4000" b="1" i="0" u="none" strike="noStrike" kern="1200" cap="none" spc="-100" normalizeH="0" baseline="0" noProof="0" dirty="0">
              <a:ln>
                <a:noFill/>
              </a:ln>
              <a:effectLst/>
              <a:uLnTx/>
              <a:uFillTx/>
              <a:latin typeface="Calibri"/>
              <a:ea typeface="ＭＳ Ｐゴシック" pitchFamily="34" charset="-128"/>
              <a:cs typeface="Calibri"/>
            </a:endParaRPr>
          </a:p>
        </p:txBody>
      </p:sp>
      <p:sp>
        <p:nvSpPr>
          <p:cNvPr id="10" name="Content Placeholder 2"/>
          <p:cNvSpPr txBox="1">
            <a:spLocks/>
          </p:cNvSpPr>
          <p:nvPr/>
        </p:nvSpPr>
        <p:spPr bwMode="auto">
          <a:xfrm>
            <a:off x="76200" y="1646237"/>
            <a:ext cx="4343400" cy="2620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11163" marR="0" lvl="0" indent="-342900" algn="ctr" defTabSz="914400" rtl="0" eaLnBrk="1" fontAlgn="base" latinLnBrk="0" hangingPunct="1">
              <a:lnSpc>
                <a:spcPct val="100000"/>
              </a:lnSpc>
              <a:spcBef>
                <a:spcPts val="700"/>
              </a:spcBef>
              <a:spcAft>
                <a:spcPct val="0"/>
              </a:spcAft>
              <a:buClr>
                <a:schemeClr val="tx2"/>
              </a:buClr>
              <a:buSzPct val="95000"/>
              <a:buFont typeface="Arial" charset="0"/>
              <a:buNone/>
              <a:tabLst/>
              <a:defRPr/>
            </a:pPr>
            <a:r>
              <a:rPr kumimoji="0" lang="en-US" sz="2800" b="1" i="0" u="none" strike="noStrike" kern="1200" cap="none" spc="0" normalizeH="0" baseline="0" noProof="0" dirty="0" smtClean="0">
                <a:ln>
                  <a:noFill/>
                </a:ln>
                <a:solidFill>
                  <a:srgbClr val="FFFF00"/>
                </a:solidFill>
                <a:effectLst/>
                <a:uLnTx/>
                <a:uFillTx/>
                <a:latin typeface="Calibri" pitchFamily="34" charset="0"/>
                <a:ea typeface="ＭＳ Ｐゴシック" pitchFamily="34" charset="-128"/>
                <a:cs typeface="Calibri" pitchFamily="34" charset="0"/>
              </a:rPr>
              <a:t>Markers of </a:t>
            </a:r>
          </a:p>
          <a:p>
            <a:pPr marL="411163" marR="0" lvl="0" indent="-342900" algn="ctr" defTabSz="914400" rtl="0" eaLnBrk="1" fontAlgn="base" latinLnBrk="0" hangingPunct="1">
              <a:lnSpc>
                <a:spcPct val="100000"/>
              </a:lnSpc>
              <a:spcBef>
                <a:spcPts val="700"/>
              </a:spcBef>
              <a:spcAft>
                <a:spcPct val="0"/>
              </a:spcAft>
              <a:buClr>
                <a:schemeClr val="tx2"/>
              </a:buClr>
              <a:buSzPct val="95000"/>
              <a:buFont typeface="Arial" charset="0"/>
              <a:buNone/>
              <a:tabLst/>
              <a:defRPr/>
            </a:pPr>
            <a:r>
              <a:rPr kumimoji="0" lang="en-US" sz="2800" b="1" i="0" u="none" strike="noStrike" kern="1200" cap="none" spc="0" normalizeH="0" baseline="0" noProof="0" dirty="0" smtClean="0">
                <a:ln>
                  <a:noFill/>
                </a:ln>
                <a:solidFill>
                  <a:srgbClr val="FFFF00"/>
                </a:solidFill>
                <a:effectLst/>
                <a:uLnTx/>
                <a:uFillTx/>
                <a:latin typeface="Calibri" pitchFamily="34" charset="0"/>
                <a:ea typeface="ＭＳ Ｐゴシック" pitchFamily="34" charset="-128"/>
                <a:cs typeface="Calibri" pitchFamily="34" charset="0"/>
              </a:rPr>
              <a:t>subclinical atherosclerosis</a:t>
            </a:r>
          </a:p>
          <a:p>
            <a:pPr marL="411163" marR="0" lvl="0" indent="-342900" algn="l" defTabSz="914400" rtl="0" eaLnBrk="1" fontAlgn="base" latinLnBrk="0" hangingPunct="1">
              <a:lnSpc>
                <a:spcPct val="100000"/>
              </a:lnSpc>
              <a:spcBef>
                <a:spcPts val="700"/>
              </a:spcBef>
              <a:spcAft>
                <a:spcPct val="0"/>
              </a:spcAft>
              <a:buClr>
                <a:schemeClr val="tx2"/>
              </a:buClr>
              <a:buSzPct val="95000"/>
              <a:buFont typeface="Arial" charset="0"/>
              <a:buNone/>
              <a:tabLst/>
              <a:defRPr/>
            </a:pPr>
            <a:endParaRPr kumimoji="0" lang="en-US" sz="3000" b="1" i="0" u="none" strike="noStrike" kern="1200" cap="none" spc="0" normalizeH="0" baseline="0" noProof="0" dirty="0" smtClean="0">
              <a:ln>
                <a:noFill/>
              </a:ln>
              <a:effectLst/>
              <a:uLnTx/>
              <a:uFillTx/>
              <a:latin typeface="+mn-lt"/>
              <a:ea typeface="ＭＳ Ｐゴシック" pitchFamily="34" charset="-128"/>
              <a:cs typeface="ＭＳ Ｐゴシック" pitchFamily="-106" charset="-128"/>
            </a:endParaRPr>
          </a:p>
          <a:p>
            <a:pPr marL="411163" marR="0" lvl="0" indent="-342900" algn="l" defTabSz="914400" rtl="0" eaLnBrk="1" fontAlgn="base" latinLnBrk="0" hangingPunct="1">
              <a:lnSpc>
                <a:spcPct val="100000"/>
              </a:lnSpc>
              <a:spcBef>
                <a:spcPts val="700"/>
              </a:spcBef>
              <a:spcAft>
                <a:spcPct val="0"/>
              </a:spcAft>
              <a:buClr>
                <a:schemeClr val="tx2"/>
              </a:buClr>
              <a:buSzPct val="95000"/>
              <a:buFont typeface="Wingdings" charset="2"/>
              <a:buChar char="Ø"/>
              <a:tabLst/>
              <a:defRPr/>
            </a:pPr>
            <a:r>
              <a:rPr kumimoji="0" lang="en-US" sz="3000" b="1" i="0" u="none" strike="noStrike" kern="1200" cap="none" spc="0" normalizeH="0" baseline="0" noProof="0" dirty="0" smtClean="0">
                <a:ln>
                  <a:noFill/>
                </a:ln>
                <a:effectLst/>
                <a:uLnTx/>
                <a:uFillTx/>
                <a:latin typeface="+mn-lt"/>
                <a:ea typeface="ＭＳ Ｐゴシック" pitchFamily="34" charset="-128"/>
                <a:cs typeface="ＭＳ Ｐゴシック" pitchFamily="-106" charset="-128"/>
              </a:rPr>
              <a:t>Carotid </a:t>
            </a:r>
            <a:r>
              <a:rPr kumimoji="0" lang="en-US" sz="3000" b="1" i="0" u="none" strike="noStrike" kern="1200" cap="none" spc="0" normalizeH="0" baseline="0" noProof="0" dirty="0" err="1" smtClean="0">
                <a:ln>
                  <a:noFill/>
                </a:ln>
                <a:effectLst/>
                <a:uLnTx/>
                <a:uFillTx/>
                <a:latin typeface="+mn-lt"/>
                <a:ea typeface="ＭＳ Ｐゴシック" pitchFamily="34" charset="-128"/>
                <a:cs typeface="ＭＳ Ｐゴシック" pitchFamily="-106" charset="-128"/>
              </a:rPr>
              <a:t>intima</a:t>
            </a:r>
            <a:r>
              <a:rPr kumimoji="0" lang="en-US" sz="3000" b="1" i="0" u="none" strike="noStrike" kern="1200" cap="none" spc="0" normalizeH="0" baseline="0" noProof="0" dirty="0" smtClean="0">
                <a:ln>
                  <a:noFill/>
                </a:ln>
                <a:effectLst/>
                <a:uLnTx/>
                <a:uFillTx/>
                <a:latin typeface="+mn-lt"/>
                <a:ea typeface="ＭＳ Ｐゴシック" pitchFamily="34" charset="-128"/>
                <a:cs typeface="ＭＳ Ｐゴシック" pitchFamily="-106" charset="-128"/>
              </a:rPr>
              <a:t>-media thickness</a:t>
            </a:r>
            <a:endParaRPr kumimoji="0" lang="en-US" sz="3000" b="1" i="0" u="none" strike="noStrike" kern="1200" cap="none" spc="0" normalizeH="0" baseline="0" noProof="0" dirty="0">
              <a:ln>
                <a:noFill/>
              </a:ln>
              <a:effectLst/>
              <a:uLnTx/>
              <a:uFillTx/>
              <a:latin typeface="+mn-lt"/>
              <a:ea typeface="ＭＳ Ｐゴシック" pitchFamily="34" charset="-128"/>
              <a:cs typeface="ＭＳ Ｐゴシック" pitchFamily="-106" charset="-128"/>
            </a:endParaRPr>
          </a:p>
        </p:txBody>
      </p:sp>
      <p:sp>
        <p:nvSpPr>
          <p:cNvPr id="12" name="AutoShape 4"/>
          <p:cNvSpPr>
            <a:spLocks noChangeArrowheads="1"/>
          </p:cNvSpPr>
          <p:nvPr/>
        </p:nvSpPr>
        <p:spPr bwMode="invGray">
          <a:xfrm>
            <a:off x="152400" y="1066800"/>
            <a:ext cx="8763000" cy="76184"/>
          </a:xfrm>
          <a:prstGeom prst="roundRect">
            <a:avLst>
              <a:gd name="adj" fmla="val 50000"/>
            </a:avLst>
          </a:prstGeom>
          <a:gradFill rotWithShape="0">
            <a:gsLst>
              <a:gs pos="0">
                <a:srgbClr val="000000"/>
              </a:gs>
              <a:gs pos="39999">
                <a:srgbClr val="0A128C"/>
              </a:gs>
              <a:gs pos="70000">
                <a:srgbClr val="181CC7"/>
              </a:gs>
              <a:gs pos="88000">
                <a:srgbClr val="7005D4"/>
              </a:gs>
              <a:gs pos="100000">
                <a:srgbClr val="8C3D91"/>
              </a:gs>
            </a:gsLst>
            <a:lin ang="0"/>
          </a:gradFill>
          <a:ln w="9525" algn="ctr">
            <a:noFill/>
            <a:round/>
            <a:headEnd/>
            <a:tailEnd/>
          </a:ln>
          <a:effectLst/>
          <a:scene3d>
            <a:camera prst="orthographicFront">
              <a:rot lat="0" lon="0" rev="0"/>
            </a:camera>
            <a:lightRig rig="contrasting" dir="t">
              <a:rot lat="0" lon="0" rev="7800000"/>
            </a:lightRig>
          </a:scene3d>
          <a:sp3d>
            <a:bevelT w="139700" h="139700"/>
          </a:sp3d>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ro-RO" sz="1800" smtClean="0">
              <a:cs typeface="+mn-cs"/>
            </a:endParaRPr>
          </a:p>
        </p:txBody>
      </p:sp>
      <p:sp>
        <p:nvSpPr>
          <p:cNvPr id="13" name="Content Placeholder 2"/>
          <p:cNvSpPr txBox="1">
            <a:spLocks/>
          </p:cNvSpPr>
          <p:nvPr/>
        </p:nvSpPr>
        <p:spPr bwMode="auto">
          <a:xfrm>
            <a:off x="4495800" y="1600200"/>
            <a:ext cx="4648200" cy="4525963"/>
          </a:xfrm>
          <a:prstGeom prst="rect">
            <a:avLst/>
          </a:prstGeom>
          <a:noFill/>
          <a:ln w="9525">
            <a:noFill/>
            <a:miter lim="800000"/>
            <a:headEnd/>
            <a:tailEnd/>
          </a:ln>
        </p:spPr>
        <p:txBody>
          <a:bodyPr>
            <a:prstTxWarp prst="textNoShape">
              <a:avLst/>
            </a:prstTxWarp>
          </a:bodyPr>
          <a:lstStyle/>
          <a:p>
            <a:pPr marL="342900" indent="-342900" algn="ctr" eaLnBrk="0" hangingPunct="0">
              <a:spcBef>
                <a:spcPct val="20000"/>
              </a:spcBef>
              <a:buFont typeface="Arial" charset="0"/>
              <a:buNone/>
            </a:pPr>
            <a:r>
              <a:rPr lang="en-US" sz="2800" b="1" dirty="0">
                <a:solidFill>
                  <a:srgbClr val="FFFF00"/>
                </a:solidFill>
                <a:latin typeface="Calibri" charset="0"/>
              </a:rPr>
              <a:t>Markers of </a:t>
            </a:r>
          </a:p>
          <a:p>
            <a:pPr marL="342900" indent="-342900" algn="ctr" eaLnBrk="0" hangingPunct="0">
              <a:spcBef>
                <a:spcPct val="20000"/>
              </a:spcBef>
              <a:buFont typeface="Arial" charset="0"/>
              <a:buNone/>
            </a:pPr>
            <a:r>
              <a:rPr lang="en-US" sz="2800" b="1" dirty="0">
                <a:solidFill>
                  <a:srgbClr val="FFFF00"/>
                </a:solidFill>
                <a:latin typeface="Calibri" charset="0"/>
              </a:rPr>
              <a:t>arterial dysfunction</a:t>
            </a:r>
          </a:p>
          <a:p>
            <a:pPr marL="342900" indent="-342900" eaLnBrk="0" hangingPunct="0">
              <a:spcBef>
                <a:spcPct val="20000"/>
              </a:spcBef>
              <a:buFont typeface="Arial" charset="0"/>
              <a:buNone/>
            </a:pPr>
            <a:endParaRPr lang="en-US" sz="3200" b="1" dirty="0">
              <a:solidFill>
                <a:srgbClr val="FFFFFF"/>
              </a:solidFill>
              <a:latin typeface="Calibri" charset="0"/>
            </a:endParaRPr>
          </a:p>
          <a:p>
            <a:pPr marL="342900" indent="-342900" eaLnBrk="0" hangingPunct="0">
              <a:spcBef>
                <a:spcPct val="20000"/>
              </a:spcBef>
              <a:buFont typeface="Wingdings" charset="2"/>
              <a:buChar char="Ø"/>
            </a:pPr>
            <a:r>
              <a:rPr lang="en-US" sz="3200" b="1" dirty="0">
                <a:solidFill>
                  <a:srgbClr val="FFFFFF"/>
                </a:solidFill>
                <a:latin typeface="Calibri" charset="0"/>
              </a:rPr>
              <a:t>Endothelial dysfunction </a:t>
            </a:r>
          </a:p>
          <a:p>
            <a:pPr marL="342900" indent="-342900" eaLnBrk="0" hangingPunct="0">
              <a:spcBef>
                <a:spcPct val="20000"/>
              </a:spcBef>
              <a:buFont typeface="Wingdings" charset="2"/>
              <a:buChar char="Ø"/>
            </a:pPr>
            <a:endParaRPr lang="en-US" sz="3200" b="1" dirty="0">
              <a:solidFill>
                <a:srgbClr val="FFFFFF"/>
              </a:solidFill>
              <a:latin typeface="Calibri" charset="0"/>
            </a:endParaRPr>
          </a:p>
          <a:p>
            <a:pPr marL="342900" indent="-342900" eaLnBrk="0" hangingPunct="0">
              <a:spcBef>
                <a:spcPct val="20000"/>
              </a:spcBef>
              <a:buFont typeface="Wingdings" charset="2"/>
              <a:buChar char="Ø"/>
            </a:pPr>
            <a:endParaRPr lang="en-US" sz="3200" b="1" dirty="0">
              <a:solidFill>
                <a:srgbClr val="FFFFFF"/>
              </a:solidFill>
              <a:latin typeface="Calibri" charset="0"/>
            </a:endParaRPr>
          </a:p>
          <a:p>
            <a:pPr marL="342900" indent="-342900" eaLnBrk="0" hangingPunct="0">
              <a:spcBef>
                <a:spcPct val="20000"/>
              </a:spcBef>
              <a:buFont typeface="Wingdings" charset="2"/>
              <a:buChar char="Ø"/>
            </a:pPr>
            <a:r>
              <a:rPr lang="en-US" sz="3200" b="1" dirty="0">
                <a:solidFill>
                  <a:srgbClr val="FFFFFF"/>
                </a:solidFill>
                <a:latin typeface="Calibri" charset="0"/>
              </a:rPr>
              <a:t>Arterial stiffness</a:t>
            </a:r>
          </a:p>
        </p:txBody>
      </p:sp>
      <p:cxnSp>
        <p:nvCxnSpPr>
          <p:cNvPr id="14" name="Straight Connector 13"/>
          <p:cNvCxnSpPr>
            <a:cxnSpLocks noChangeShapeType="1"/>
          </p:cNvCxnSpPr>
          <p:nvPr/>
        </p:nvCxnSpPr>
        <p:spPr bwMode="auto">
          <a:xfrm>
            <a:off x="4419600" y="1371600"/>
            <a:ext cx="0" cy="5181600"/>
          </a:xfrm>
          <a:prstGeom prst="line">
            <a:avLst/>
          </a:prstGeom>
          <a:noFill/>
          <a:ln w="28575">
            <a:solidFill>
              <a:srgbClr val="4A7EBB"/>
            </a:solidFill>
            <a:round/>
            <a:headEnd/>
            <a:tailEnd/>
          </a:ln>
          <a:effectLst>
            <a:outerShdw blurRad="63500" dist="38100" dir="2700000" algn="tl" rotWithShape="0">
              <a:srgbClr val="000000">
                <a:alpha val="39998"/>
              </a:srgbClr>
            </a:outerShdw>
          </a:effectLst>
        </p:spPr>
      </p:cxnSp>
      <p:cxnSp>
        <p:nvCxnSpPr>
          <p:cNvPr id="15" name="Straight Connector 14"/>
          <p:cNvCxnSpPr>
            <a:cxnSpLocks noChangeShapeType="1"/>
          </p:cNvCxnSpPr>
          <p:nvPr/>
        </p:nvCxnSpPr>
        <p:spPr bwMode="auto">
          <a:xfrm>
            <a:off x="228600" y="2743200"/>
            <a:ext cx="8382000" cy="0"/>
          </a:xfrm>
          <a:prstGeom prst="line">
            <a:avLst/>
          </a:prstGeom>
          <a:noFill/>
          <a:ln w="28575">
            <a:solidFill>
              <a:srgbClr val="4A7EBB"/>
            </a:solidFill>
            <a:round/>
            <a:headEnd/>
            <a:tailEnd/>
          </a:ln>
          <a:effectLst>
            <a:outerShdw blurRad="63500" dist="38100" dir="2700000" algn="tl" rotWithShape="0">
              <a:srgbClr val="000000">
                <a:alpha val="39998"/>
              </a:srgbClr>
            </a:outerShdw>
          </a:effectLst>
        </p:spPr>
      </p:cxnSp>
      <p:sp>
        <p:nvSpPr>
          <p:cNvPr id="11" name="Content Placeholder 2"/>
          <p:cNvSpPr txBox="1">
            <a:spLocks/>
          </p:cNvSpPr>
          <p:nvPr/>
        </p:nvSpPr>
        <p:spPr bwMode="auto">
          <a:xfrm>
            <a:off x="76200" y="4419600"/>
            <a:ext cx="4343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11163" marR="0" lvl="0" indent="-342900" algn="l" defTabSz="914400" rtl="0" eaLnBrk="1" fontAlgn="base" latinLnBrk="0" hangingPunct="1">
              <a:lnSpc>
                <a:spcPct val="100000"/>
              </a:lnSpc>
              <a:spcBef>
                <a:spcPts val="700"/>
              </a:spcBef>
              <a:spcAft>
                <a:spcPct val="0"/>
              </a:spcAft>
              <a:buClr>
                <a:schemeClr val="tx2"/>
              </a:buClr>
              <a:buSzPct val="95000"/>
              <a:tabLst/>
              <a:defRPr/>
            </a:pPr>
            <a:endParaRPr kumimoji="0" lang="en-US" sz="3000" b="1" i="0" u="none" strike="noStrike" kern="1200" cap="none" spc="0" normalizeH="0" baseline="0" noProof="0" dirty="0" smtClean="0">
              <a:ln>
                <a:noFill/>
              </a:ln>
              <a:effectLst/>
              <a:uLnTx/>
              <a:uFillTx/>
              <a:latin typeface="+mn-lt"/>
              <a:ea typeface="ＭＳ Ｐゴシック" pitchFamily="34" charset="-128"/>
              <a:cs typeface="ＭＳ Ｐゴシック" pitchFamily="-106" charset="-128"/>
            </a:endParaRPr>
          </a:p>
          <a:p>
            <a:pPr marL="411163" marR="0" lvl="0" indent="-342900" algn="l" defTabSz="914400" rtl="0" eaLnBrk="1" fontAlgn="base" latinLnBrk="0" hangingPunct="1">
              <a:lnSpc>
                <a:spcPct val="100000"/>
              </a:lnSpc>
              <a:spcBef>
                <a:spcPts val="700"/>
              </a:spcBef>
              <a:spcAft>
                <a:spcPct val="0"/>
              </a:spcAft>
              <a:buClr>
                <a:schemeClr val="tx2"/>
              </a:buClr>
              <a:buSzPct val="95000"/>
              <a:buFont typeface="Wingdings" charset="2"/>
              <a:buChar char="Ø"/>
              <a:tabLst/>
              <a:defRPr/>
            </a:pPr>
            <a:r>
              <a:rPr kumimoji="0" lang="en-US" sz="3000" b="1" i="0" u="none" strike="noStrike" kern="1200" cap="none" spc="0" normalizeH="0" baseline="0" noProof="0" dirty="0" smtClean="0">
                <a:ln>
                  <a:noFill/>
                </a:ln>
                <a:effectLst/>
                <a:uLnTx/>
                <a:uFillTx/>
                <a:latin typeface="+mn-lt"/>
                <a:ea typeface="ＭＳ Ｐゴシック" pitchFamily="34" charset="-128"/>
                <a:cs typeface="ＭＳ Ｐゴシック" pitchFamily="-106" charset="-128"/>
              </a:rPr>
              <a:t>Ankle-brachial index</a:t>
            </a:r>
            <a:endParaRPr kumimoji="0" lang="en-US" sz="3000" b="1" i="0" u="none" strike="noStrike" kern="1200" cap="none" spc="0" normalizeH="0" baseline="0" noProof="0" dirty="0">
              <a:ln>
                <a:noFill/>
              </a:ln>
              <a:effectLst/>
              <a:uLnTx/>
              <a:uFillTx/>
              <a:latin typeface="+mn-lt"/>
              <a:ea typeface="ＭＳ Ｐゴシック" pitchFamily="34" charset="-128"/>
              <a:cs typeface="ＭＳ Ｐゴシック" pitchFamily="-106" charset="-128"/>
            </a:endParaRPr>
          </a:p>
        </p:txBody>
      </p:sp>
      <p:sp>
        <p:nvSpPr>
          <p:cNvPr id="16" name="Oval 15"/>
          <p:cNvSpPr/>
          <p:nvPr/>
        </p:nvSpPr>
        <p:spPr>
          <a:xfrm rot="16200000">
            <a:off x="5410200" y="3657600"/>
            <a:ext cx="1524000" cy="3352800"/>
          </a:xfrm>
          <a:prstGeom prst="ellipse">
            <a:avLst/>
          </a:prstGeom>
          <a:noFill/>
          <a:ln>
            <a:solidFill>
              <a:srgbClr val="FF0066"/>
            </a:solidFill>
          </a:ln>
          <a:effectLst>
            <a:outerShdw blurRad="50800" dist="38100" dir="2700000" algn="br">
              <a:srgbClr val="000000">
                <a:alpha val="43000"/>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solidFill>
                <a:srgbClr val="FFFFFF"/>
              </a:solidFill>
              <a:ea typeface="ＭＳ Ｐゴシック" charset="-128"/>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09600" y="0"/>
            <a:ext cx="8229600" cy="914400"/>
          </a:xfrm>
          <a:prstGeom prst="rect">
            <a:avLst/>
          </a:prstGeom>
        </p:spPr>
        <p:txBody>
          <a:bodyPr vert="horz" anchor="t">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100" normalizeH="0" baseline="0" noProof="0">
              <a:ln>
                <a:noFill/>
              </a:ln>
              <a:solidFill>
                <a:srgbClr val="C1EEFF"/>
              </a:solidFill>
              <a:effectLst/>
              <a:uLnTx/>
              <a:uFillTx/>
              <a:latin typeface="+mj-lt"/>
              <a:ea typeface="ＭＳ Ｐゴシック" pitchFamily="34" charset="-128"/>
              <a:cs typeface="ＭＳ Ｐゴシック" pitchFamily="-106" charset="-128"/>
            </a:endParaRPr>
          </a:p>
        </p:txBody>
      </p:sp>
      <p:sp>
        <p:nvSpPr>
          <p:cNvPr id="5" name="Rectangle 2"/>
          <p:cNvSpPr txBox="1">
            <a:spLocks noChangeArrowheads="1"/>
          </p:cNvSpPr>
          <p:nvPr/>
        </p:nvSpPr>
        <p:spPr>
          <a:xfrm>
            <a:off x="0" y="-76200"/>
            <a:ext cx="9144000" cy="1143000"/>
          </a:xfrm>
          <a:prstGeom prst="rect">
            <a:avLst/>
          </a:prstGeom>
          <a:ln w="6350" cap="rnd">
            <a:noFill/>
          </a:ln>
        </p:spPr>
        <p:txBody>
          <a:bodyPr anchor="b">
            <a:normAutofit fontScale="92500" lnSpcReduction="10000"/>
          </a:bodyPr>
          <a:lstStyle/>
          <a:p>
            <a:pPr algn="ctr" fontAlgn="auto">
              <a:spcAft>
                <a:spcPts val="0"/>
              </a:spcAft>
              <a:defRPr/>
            </a:pPr>
            <a:r>
              <a:rPr lang="en-US" sz="4000" b="1" spc="-100" dirty="0">
                <a:ln w="3200">
                  <a:solidFill>
                    <a:schemeClr val="bg2">
                      <a:shade val="75000"/>
                      <a:alpha val="25000"/>
                    </a:schemeClr>
                  </a:solidFill>
                  <a:prstDash val="solid"/>
                  <a:round/>
                </a:ln>
                <a:solidFill>
                  <a:srgbClr val="FFFFFF"/>
                </a:solidFill>
                <a:effectLst>
                  <a:innerShdw blurRad="50800" dist="25400" dir="13500000">
                    <a:prstClr val="black">
                      <a:alpha val="70000"/>
                    </a:prstClr>
                  </a:innerShdw>
                </a:effectLst>
                <a:latin typeface="Calibri"/>
                <a:ea typeface="+mj-ea"/>
                <a:cs typeface="Calibri"/>
              </a:rPr>
              <a:t>Arterial </a:t>
            </a:r>
            <a:r>
              <a:rPr lang="en-US" sz="4000" b="1" spc="-100" dirty="0" smtClean="0">
                <a:ln w="3200">
                  <a:solidFill>
                    <a:schemeClr val="bg2">
                      <a:shade val="75000"/>
                      <a:alpha val="25000"/>
                    </a:schemeClr>
                  </a:solidFill>
                  <a:prstDash val="solid"/>
                  <a:round/>
                </a:ln>
                <a:solidFill>
                  <a:srgbClr val="FFFFFF"/>
                </a:solidFill>
                <a:effectLst>
                  <a:innerShdw blurRad="50800" dist="25400" dir="13500000">
                    <a:prstClr val="black">
                      <a:alpha val="70000"/>
                    </a:prstClr>
                  </a:innerShdw>
                </a:effectLst>
                <a:latin typeface="Calibri"/>
                <a:ea typeface="+mj-ea"/>
                <a:cs typeface="Calibri"/>
              </a:rPr>
              <a:t>stiffness and </a:t>
            </a:r>
          </a:p>
          <a:p>
            <a:pPr algn="ctr" fontAlgn="auto">
              <a:spcAft>
                <a:spcPts val="0"/>
              </a:spcAft>
              <a:defRPr/>
            </a:pPr>
            <a:r>
              <a:rPr lang="en-US" sz="4000" b="1" spc="-100" dirty="0" smtClean="0">
                <a:ln w="3200">
                  <a:solidFill>
                    <a:schemeClr val="bg2">
                      <a:shade val="75000"/>
                      <a:alpha val="25000"/>
                    </a:schemeClr>
                  </a:solidFill>
                  <a:prstDash val="solid"/>
                  <a:round/>
                </a:ln>
                <a:solidFill>
                  <a:srgbClr val="FFFFFF"/>
                </a:solidFill>
                <a:effectLst>
                  <a:innerShdw blurRad="50800" dist="25400" dir="13500000">
                    <a:prstClr val="black">
                      <a:alpha val="70000"/>
                    </a:prstClr>
                  </a:innerShdw>
                </a:effectLst>
                <a:latin typeface="Calibri"/>
                <a:ea typeface="+mj-ea"/>
                <a:cs typeface="Calibri"/>
              </a:rPr>
              <a:t>ventricular-arterial interaction </a:t>
            </a:r>
            <a:endParaRPr lang="en-US" sz="4000" b="1" spc="-100" dirty="0">
              <a:ln w="3200">
                <a:solidFill>
                  <a:schemeClr val="bg2">
                    <a:shade val="75000"/>
                    <a:alpha val="25000"/>
                  </a:schemeClr>
                </a:solidFill>
                <a:prstDash val="solid"/>
                <a:round/>
              </a:ln>
              <a:solidFill>
                <a:srgbClr val="FFFFFF"/>
              </a:solidFill>
              <a:effectLst>
                <a:innerShdw blurRad="50800" dist="25400" dir="13500000">
                  <a:prstClr val="black">
                    <a:alpha val="70000"/>
                  </a:prstClr>
                </a:innerShdw>
              </a:effectLst>
              <a:latin typeface="Calibri"/>
              <a:ea typeface="+mj-ea"/>
              <a:cs typeface="Calibri"/>
            </a:endParaRPr>
          </a:p>
        </p:txBody>
      </p:sp>
      <p:pic>
        <p:nvPicPr>
          <p:cNvPr id="6" name="Picture 12" descr="e-tracking ecran rezultate.jpg"/>
          <p:cNvPicPr>
            <a:picLocks noChangeAspect="1"/>
          </p:cNvPicPr>
          <p:nvPr/>
        </p:nvPicPr>
        <p:blipFill>
          <a:blip r:embed="rId3"/>
          <a:srcRect/>
          <a:stretch>
            <a:fillRect/>
          </a:stretch>
        </p:blipFill>
        <p:spPr bwMode="auto">
          <a:xfrm>
            <a:off x="4876800" y="2743200"/>
            <a:ext cx="2802732"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13" descr="poza RCA.PNG"/>
          <p:cNvPicPr>
            <a:picLocks noChangeAspect="1"/>
          </p:cNvPicPr>
          <p:nvPr/>
        </p:nvPicPr>
        <p:blipFill>
          <a:blip r:embed="rId4"/>
          <a:srcRect/>
          <a:stretch>
            <a:fillRect/>
          </a:stretch>
        </p:blipFill>
        <p:spPr bwMode="auto">
          <a:xfrm>
            <a:off x="1207293" y="2743200"/>
            <a:ext cx="3745707"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 Box 27"/>
          <p:cNvSpPr txBox="1">
            <a:spLocks noChangeArrowheads="1"/>
          </p:cNvSpPr>
          <p:nvPr/>
        </p:nvSpPr>
        <p:spPr bwMode="auto">
          <a:xfrm>
            <a:off x="2819400" y="1900535"/>
            <a:ext cx="3479601" cy="461665"/>
          </a:xfrm>
          <a:prstGeom prst="rect">
            <a:avLst/>
          </a:prstGeom>
          <a:noFill/>
          <a:ln w="9525">
            <a:noFill/>
            <a:miter lim="800000"/>
            <a:headEnd/>
            <a:tailEnd/>
          </a:ln>
        </p:spPr>
        <p:txBody>
          <a:bodyPr wrap="none">
            <a:prstTxWarp prst="textNoShape">
              <a:avLst/>
            </a:prstTxWarp>
            <a:spAutoFit/>
          </a:bodyPr>
          <a:lstStyle/>
          <a:p>
            <a:pPr algn="ctr"/>
            <a:r>
              <a:rPr lang="en-GB" sz="2000" b="1" i="1" dirty="0">
                <a:latin typeface="Calibri" charset="0"/>
              </a:rPr>
              <a:t>(right common carotid artery)</a:t>
            </a:r>
          </a:p>
        </p:txBody>
      </p:sp>
      <p:sp>
        <p:nvSpPr>
          <p:cNvPr id="9" name="Text Box 27"/>
          <p:cNvSpPr txBox="1">
            <a:spLocks noChangeArrowheads="1"/>
          </p:cNvSpPr>
          <p:nvPr/>
        </p:nvSpPr>
        <p:spPr bwMode="auto">
          <a:xfrm>
            <a:off x="2895600" y="1304925"/>
            <a:ext cx="3352800" cy="523875"/>
          </a:xfrm>
          <a:prstGeom prst="rect">
            <a:avLst/>
          </a:prstGeom>
          <a:noFill/>
          <a:ln w="9525">
            <a:noFill/>
            <a:miter lim="800000"/>
            <a:headEnd/>
            <a:tailEnd/>
          </a:ln>
        </p:spPr>
        <p:txBody>
          <a:bodyPr>
            <a:prstTxWarp prst="textNoShape">
              <a:avLst/>
            </a:prstTxWarp>
            <a:spAutoFit/>
          </a:bodyPr>
          <a:lstStyle/>
          <a:p>
            <a:pPr algn="ctr"/>
            <a:r>
              <a:rPr lang="en-GB" sz="2800" b="1" dirty="0">
                <a:solidFill>
                  <a:srgbClr val="FFFF00"/>
                </a:solidFill>
                <a:latin typeface="Calibri" charset="0"/>
              </a:rPr>
              <a:t>Wave intensity</a:t>
            </a:r>
            <a:endParaRPr lang="en-GB" sz="2800" b="1" i="1" dirty="0">
              <a:solidFill>
                <a:srgbClr val="FFFF00"/>
              </a:solidFill>
              <a:latin typeface="Calibri" charset="0"/>
            </a:endParaRPr>
          </a:p>
        </p:txBody>
      </p:sp>
      <p:sp>
        <p:nvSpPr>
          <p:cNvPr id="10" name="AutoShape 4"/>
          <p:cNvSpPr>
            <a:spLocks noChangeArrowheads="1"/>
          </p:cNvSpPr>
          <p:nvPr/>
        </p:nvSpPr>
        <p:spPr bwMode="invGray">
          <a:xfrm>
            <a:off x="152400" y="1066800"/>
            <a:ext cx="8763000" cy="76184"/>
          </a:xfrm>
          <a:prstGeom prst="roundRect">
            <a:avLst>
              <a:gd name="adj" fmla="val 50000"/>
            </a:avLst>
          </a:prstGeom>
          <a:gradFill rotWithShape="0">
            <a:gsLst>
              <a:gs pos="0">
                <a:srgbClr val="000000"/>
              </a:gs>
              <a:gs pos="39999">
                <a:srgbClr val="0A128C"/>
              </a:gs>
              <a:gs pos="70000">
                <a:srgbClr val="181CC7"/>
              </a:gs>
              <a:gs pos="88000">
                <a:srgbClr val="7005D4"/>
              </a:gs>
              <a:gs pos="100000">
                <a:srgbClr val="8C3D91"/>
              </a:gs>
            </a:gsLst>
            <a:lin ang="0"/>
          </a:gradFill>
          <a:ln w="9525" algn="ctr">
            <a:noFill/>
            <a:round/>
            <a:headEnd/>
            <a:tailEnd/>
          </a:ln>
          <a:effectLst/>
          <a:scene3d>
            <a:camera prst="orthographicFront">
              <a:rot lat="0" lon="0" rev="0"/>
            </a:camera>
            <a:lightRig rig="contrasting" dir="t">
              <a:rot lat="0" lon="0" rev="7800000"/>
            </a:lightRig>
          </a:scene3d>
          <a:sp3d>
            <a:bevelT w="139700" h="139700"/>
          </a:sp3d>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ro-RO" sz="1800" smtClean="0">
              <a:cs typeface="+mn-cs"/>
            </a:endParaRPr>
          </a:p>
        </p:txBody>
      </p:sp>
      <p:sp>
        <p:nvSpPr>
          <p:cNvPr id="19" name="Rectangle 3"/>
          <p:cNvSpPr txBox="1">
            <a:spLocks/>
          </p:cNvSpPr>
          <p:nvPr/>
        </p:nvSpPr>
        <p:spPr bwMode="auto">
          <a:xfrm>
            <a:off x="2667000" y="4953000"/>
            <a:ext cx="4114800" cy="381000"/>
          </a:xfrm>
          <a:prstGeom prst="rect">
            <a:avLst/>
          </a:prstGeom>
          <a:noFill/>
          <a:ln w="9525">
            <a:noFill/>
            <a:miter lim="800000"/>
            <a:headEnd/>
            <a:tailEnd/>
          </a:ln>
        </p:spPr>
        <p:txBody>
          <a:bodyPr>
            <a:prstTxWarp prst="textNoShape">
              <a:avLst/>
            </a:prstTxWarp>
          </a:bodyPr>
          <a:lstStyle/>
          <a:p>
            <a:pPr marL="342900" indent="-342900" algn="ctr" eaLnBrk="0" hangingPunct="0">
              <a:spcBef>
                <a:spcPct val="20000"/>
              </a:spcBef>
              <a:spcAft>
                <a:spcPts val="600"/>
              </a:spcAft>
            </a:pPr>
            <a:r>
              <a:rPr lang="en-US" sz="2000" dirty="0">
                <a:solidFill>
                  <a:schemeClr val="tx2"/>
                </a:solidFill>
                <a:latin typeface="Calibri" charset="0"/>
              </a:rPr>
              <a:t>Multiple parameters: </a:t>
            </a:r>
          </a:p>
        </p:txBody>
      </p:sp>
      <p:sp>
        <p:nvSpPr>
          <p:cNvPr id="22" name="Rectangle 3"/>
          <p:cNvSpPr txBox="1">
            <a:spLocks/>
          </p:cNvSpPr>
          <p:nvPr/>
        </p:nvSpPr>
        <p:spPr bwMode="auto">
          <a:xfrm>
            <a:off x="76200" y="5486400"/>
            <a:ext cx="4114800" cy="1143000"/>
          </a:xfrm>
          <a:prstGeom prst="rect">
            <a:avLst/>
          </a:prstGeom>
          <a:noFill/>
          <a:ln w="9525">
            <a:noFill/>
            <a:miter lim="800000"/>
            <a:headEnd/>
            <a:tailEnd/>
          </a:ln>
        </p:spPr>
        <p:txBody>
          <a:bodyPr>
            <a:prstTxWarp prst="textNoShape">
              <a:avLst/>
            </a:prstTxWarp>
          </a:bodyPr>
          <a:lstStyle/>
          <a:p>
            <a:pPr marL="800100" lvl="1" indent="-342900" eaLnBrk="0" hangingPunct="0">
              <a:spcBef>
                <a:spcPct val="20000"/>
              </a:spcBef>
              <a:spcAft>
                <a:spcPts val="600"/>
              </a:spcAft>
              <a:buFont typeface="Arial" charset="0"/>
              <a:buChar char="•"/>
            </a:pPr>
            <a:r>
              <a:rPr lang="en-US" dirty="0" smtClean="0">
                <a:solidFill>
                  <a:schemeClr val="tx2"/>
                </a:solidFill>
                <a:latin typeface="Calibri" charset="0"/>
              </a:rPr>
              <a:t>beta </a:t>
            </a:r>
            <a:r>
              <a:rPr lang="en-US" dirty="0">
                <a:solidFill>
                  <a:schemeClr val="tx2"/>
                </a:solidFill>
                <a:latin typeface="Calibri" charset="0"/>
              </a:rPr>
              <a:t>index</a:t>
            </a:r>
            <a:endParaRPr lang="en-US" dirty="0" smtClean="0">
              <a:solidFill>
                <a:srgbClr val="FF0000"/>
              </a:solidFill>
              <a:latin typeface="Calibri" charset="0"/>
            </a:endParaRPr>
          </a:p>
          <a:p>
            <a:pPr marL="800100" lvl="1" indent="-342900" eaLnBrk="0" hangingPunct="0">
              <a:spcBef>
                <a:spcPct val="20000"/>
              </a:spcBef>
              <a:spcAft>
                <a:spcPts val="600"/>
              </a:spcAft>
              <a:buFont typeface="Arial" charset="0"/>
              <a:buChar char="•"/>
            </a:pPr>
            <a:r>
              <a:rPr lang="en-US" dirty="0">
                <a:solidFill>
                  <a:schemeClr val="tx2"/>
                </a:solidFill>
                <a:latin typeface="Calibri" charset="0"/>
              </a:rPr>
              <a:t>Young elastic </a:t>
            </a:r>
            <a:r>
              <a:rPr lang="en-US" dirty="0" smtClean="0">
                <a:solidFill>
                  <a:schemeClr val="tx2"/>
                </a:solidFill>
                <a:latin typeface="Calibri" charset="0"/>
              </a:rPr>
              <a:t>module</a:t>
            </a:r>
            <a:endParaRPr lang="en-US" dirty="0" smtClean="0">
              <a:solidFill>
                <a:srgbClr val="FF0000"/>
              </a:solidFill>
              <a:latin typeface="Calibri" charset="0"/>
            </a:endParaRPr>
          </a:p>
          <a:p>
            <a:pPr marL="800100" lvl="1" indent="-342900" eaLnBrk="0" hangingPunct="0">
              <a:spcBef>
                <a:spcPct val="20000"/>
              </a:spcBef>
              <a:spcAft>
                <a:spcPts val="600"/>
              </a:spcAft>
              <a:buFont typeface="Arial" charset="0"/>
              <a:buChar char="•"/>
            </a:pPr>
            <a:r>
              <a:rPr lang="en-US" dirty="0">
                <a:solidFill>
                  <a:schemeClr val="tx2"/>
                </a:solidFill>
                <a:latin typeface="Calibri" charset="0"/>
              </a:rPr>
              <a:t>augmentation </a:t>
            </a:r>
            <a:r>
              <a:rPr lang="en-US" dirty="0" smtClean="0">
                <a:solidFill>
                  <a:schemeClr val="tx2"/>
                </a:solidFill>
                <a:latin typeface="Calibri" charset="0"/>
              </a:rPr>
              <a:t>index</a:t>
            </a:r>
            <a:endParaRPr lang="en-US" dirty="0">
              <a:solidFill>
                <a:schemeClr val="tx2"/>
              </a:solidFill>
              <a:latin typeface="Calibri" charset="0"/>
            </a:endParaRPr>
          </a:p>
        </p:txBody>
      </p:sp>
      <p:sp>
        <p:nvSpPr>
          <p:cNvPr id="23" name="Rectangle 3"/>
          <p:cNvSpPr txBox="1">
            <a:spLocks/>
          </p:cNvSpPr>
          <p:nvPr/>
        </p:nvSpPr>
        <p:spPr bwMode="auto">
          <a:xfrm>
            <a:off x="4495800" y="5486400"/>
            <a:ext cx="4114800" cy="1371600"/>
          </a:xfrm>
          <a:prstGeom prst="rect">
            <a:avLst/>
          </a:prstGeom>
          <a:noFill/>
          <a:ln w="9525">
            <a:noFill/>
            <a:miter lim="800000"/>
            <a:headEnd/>
            <a:tailEnd/>
          </a:ln>
        </p:spPr>
        <p:txBody>
          <a:bodyPr>
            <a:prstTxWarp prst="textNoShape">
              <a:avLst/>
            </a:prstTxWarp>
          </a:bodyPr>
          <a:lstStyle/>
          <a:p>
            <a:pPr marL="800100" lvl="1" indent="-342900" eaLnBrk="0" hangingPunct="0">
              <a:spcBef>
                <a:spcPct val="20000"/>
              </a:spcBef>
              <a:spcAft>
                <a:spcPts val="600"/>
              </a:spcAft>
              <a:buFont typeface="Arial" charset="0"/>
              <a:buChar char="•"/>
            </a:pPr>
            <a:r>
              <a:rPr lang="en-US" dirty="0" smtClean="0">
                <a:solidFill>
                  <a:schemeClr val="tx2"/>
                </a:solidFill>
                <a:latin typeface="Calibri" charset="0"/>
              </a:rPr>
              <a:t>first </a:t>
            </a:r>
            <a:r>
              <a:rPr lang="en-US" dirty="0">
                <a:solidFill>
                  <a:schemeClr val="tx2"/>
                </a:solidFill>
                <a:latin typeface="Calibri" charset="0"/>
              </a:rPr>
              <a:t>systolic peak</a:t>
            </a:r>
          </a:p>
          <a:p>
            <a:pPr marL="800100" lvl="1" indent="-342900" eaLnBrk="0" hangingPunct="0">
              <a:spcBef>
                <a:spcPct val="20000"/>
              </a:spcBef>
              <a:spcAft>
                <a:spcPts val="600"/>
              </a:spcAft>
              <a:buFont typeface="Arial" charset="0"/>
              <a:buChar char="•"/>
            </a:pPr>
            <a:r>
              <a:rPr lang="en-US" dirty="0">
                <a:solidFill>
                  <a:schemeClr val="tx2"/>
                </a:solidFill>
                <a:latin typeface="Calibri" charset="0"/>
              </a:rPr>
              <a:t>second systolic peak</a:t>
            </a:r>
          </a:p>
          <a:p>
            <a:pPr marL="800100" lvl="1" indent="-342900" eaLnBrk="0" hangingPunct="0">
              <a:spcBef>
                <a:spcPct val="20000"/>
              </a:spcBef>
              <a:spcAft>
                <a:spcPts val="600"/>
              </a:spcAft>
              <a:buFont typeface="Arial" charset="0"/>
              <a:buChar char="•"/>
            </a:pPr>
            <a:r>
              <a:rPr lang="en-US" dirty="0">
                <a:solidFill>
                  <a:schemeClr val="tx2"/>
                </a:solidFill>
                <a:latin typeface="Calibri" charset="0"/>
              </a:rPr>
              <a:t>negative area</a:t>
            </a:r>
            <a:endParaRPr lang="ro-RO" dirty="0">
              <a:solidFill>
                <a:schemeClr val="tx2"/>
              </a:solidFill>
              <a:latin typeface="Calibri" charset="0"/>
            </a:endParaRPr>
          </a:p>
        </p:txBody>
      </p:sp>
    </p:spTree>
  </p:cSld>
  <p:clrMapOvr>
    <a:masterClrMapping/>
  </p:clrMapOvr>
  <p:transition>
    <p:blind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6"/>
          <p:cNvSpPr>
            <a:spLocks noChangeArrowheads="1"/>
          </p:cNvSpPr>
          <p:nvPr/>
        </p:nvSpPr>
        <p:spPr bwMode="auto">
          <a:xfrm>
            <a:off x="1185863" y="4981575"/>
            <a:ext cx="3132137" cy="152400"/>
          </a:xfrm>
          <a:prstGeom prst="rect">
            <a:avLst/>
          </a:prstGeom>
          <a:noFill/>
          <a:ln w="12700">
            <a:noFill/>
            <a:miter lim="800000"/>
            <a:headEnd/>
            <a:tailEnd/>
          </a:ln>
        </p:spPr>
        <p:txBody>
          <a:bodyPr lIns="0" tIns="0" rIns="0" bIns="0">
            <a:spAutoFit/>
          </a:bodyPr>
          <a:lstStyle/>
          <a:p>
            <a:pPr>
              <a:spcBef>
                <a:spcPts val="500"/>
              </a:spcBef>
              <a:spcAft>
                <a:spcPts val="500"/>
              </a:spcAft>
              <a:tabLst>
                <a:tab pos="55563" algn="l"/>
              </a:tabLst>
            </a:pPr>
            <a:endParaRPr lang="en-GB" sz="1000" baseline="0">
              <a:ea typeface="ＭＳ Ｐゴシック" charset="-128"/>
              <a:cs typeface="ＭＳ Ｐゴシック" charset="-128"/>
            </a:endParaRPr>
          </a:p>
        </p:txBody>
      </p:sp>
      <p:sp>
        <p:nvSpPr>
          <p:cNvPr id="11" name="Rectangle 10"/>
          <p:cNvSpPr/>
          <p:nvPr/>
        </p:nvSpPr>
        <p:spPr>
          <a:xfrm>
            <a:off x="-990600" y="1752600"/>
            <a:ext cx="8229600" cy="6000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 name="Rectangle 2"/>
          <p:cNvSpPr txBox="1">
            <a:spLocks noChangeArrowheads="1"/>
          </p:cNvSpPr>
          <p:nvPr/>
        </p:nvSpPr>
        <p:spPr>
          <a:xfrm>
            <a:off x="0" y="-304800"/>
            <a:ext cx="9144000" cy="1143000"/>
          </a:xfrm>
          <a:prstGeom prst="rect">
            <a:avLst/>
          </a:prstGeom>
          <a:ln w="6350" cap="rnd">
            <a:noFill/>
          </a:ln>
        </p:spPr>
        <p:txBody>
          <a:bodyPr anchor="b">
            <a:normAutofit/>
          </a:bodyPr>
          <a:lstStyle/>
          <a:p>
            <a:pPr algn="ctr" fontAlgn="auto">
              <a:spcAft>
                <a:spcPts val="0"/>
              </a:spcAft>
              <a:defRPr/>
            </a:pPr>
            <a:r>
              <a:rPr lang="en-US" sz="4000" b="1" spc="-100" dirty="0">
                <a:ln w="3200">
                  <a:solidFill>
                    <a:schemeClr val="bg2">
                      <a:shade val="75000"/>
                      <a:alpha val="25000"/>
                    </a:schemeClr>
                  </a:solidFill>
                  <a:prstDash val="solid"/>
                  <a:round/>
                </a:ln>
                <a:solidFill>
                  <a:srgbClr val="FFFFFF"/>
                </a:solidFill>
                <a:effectLst>
                  <a:innerShdw blurRad="50800" dist="25400" dir="13500000">
                    <a:prstClr val="black">
                      <a:alpha val="70000"/>
                    </a:prstClr>
                  </a:innerShdw>
                </a:effectLst>
                <a:latin typeface="Calibri"/>
                <a:ea typeface="+mj-ea"/>
                <a:cs typeface="Calibri"/>
              </a:rPr>
              <a:t>Arterial </a:t>
            </a:r>
            <a:r>
              <a:rPr lang="en-US" sz="4000" b="1" spc="-100" dirty="0" smtClean="0">
                <a:ln w="3200">
                  <a:solidFill>
                    <a:schemeClr val="bg2">
                      <a:shade val="75000"/>
                      <a:alpha val="25000"/>
                    </a:schemeClr>
                  </a:solidFill>
                  <a:prstDash val="solid"/>
                  <a:round/>
                </a:ln>
                <a:solidFill>
                  <a:srgbClr val="FFFFFF"/>
                </a:solidFill>
                <a:effectLst>
                  <a:innerShdw blurRad="50800" dist="25400" dir="13500000">
                    <a:prstClr val="black">
                      <a:alpha val="70000"/>
                    </a:prstClr>
                  </a:innerShdw>
                </a:effectLst>
                <a:latin typeface="Calibri"/>
                <a:ea typeface="+mj-ea"/>
                <a:cs typeface="Calibri"/>
              </a:rPr>
              <a:t>stiffness</a:t>
            </a:r>
            <a:endParaRPr lang="en-US" sz="4000" b="1" spc="-100" dirty="0">
              <a:ln w="3200">
                <a:solidFill>
                  <a:schemeClr val="bg2">
                    <a:shade val="75000"/>
                    <a:alpha val="25000"/>
                  </a:schemeClr>
                </a:solidFill>
                <a:prstDash val="solid"/>
                <a:round/>
              </a:ln>
              <a:solidFill>
                <a:srgbClr val="FFFFFF"/>
              </a:solidFill>
              <a:effectLst>
                <a:innerShdw blurRad="50800" dist="25400" dir="13500000">
                  <a:prstClr val="black">
                    <a:alpha val="70000"/>
                  </a:prstClr>
                </a:innerShdw>
              </a:effectLst>
              <a:latin typeface="Calibri"/>
              <a:ea typeface="+mj-ea"/>
              <a:cs typeface="Calibri"/>
            </a:endParaRPr>
          </a:p>
        </p:txBody>
      </p:sp>
      <p:sp>
        <p:nvSpPr>
          <p:cNvPr id="9" name="Text Box 27"/>
          <p:cNvSpPr txBox="1">
            <a:spLocks noChangeArrowheads="1"/>
          </p:cNvSpPr>
          <p:nvPr/>
        </p:nvSpPr>
        <p:spPr bwMode="auto">
          <a:xfrm>
            <a:off x="4800600" y="1143000"/>
            <a:ext cx="4343400" cy="830997"/>
          </a:xfrm>
          <a:prstGeom prst="rect">
            <a:avLst/>
          </a:prstGeom>
          <a:noFill/>
          <a:ln w="9525">
            <a:noFill/>
            <a:miter lim="800000"/>
            <a:headEnd/>
            <a:tailEnd/>
          </a:ln>
        </p:spPr>
        <p:txBody>
          <a:bodyPr wrap="square">
            <a:prstTxWarp prst="textNoShape">
              <a:avLst/>
            </a:prstTxWarp>
            <a:spAutoFit/>
          </a:bodyPr>
          <a:lstStyle/>
          <a:p>
            <a:pPr algn="ctr"/>
            <a:r>
              <a:rPr lang="en-GB" sz="2400" b="1" dirty="0" smtClean="0">
                <a:solidFill>
                  <a:srgbClr val="FFFF00"/>
                </a:solidFill>
                <a:latin typeface="Calibri" charset="0"/>
              </a:rPr>
              <a:t>Carotid-ankle vascular index (CAVI)</a:t>
            </a:r>
            <a:endParaRPr lang="en-GB" sz="2400" b="1" i="1" dirty="0">
              <a:solidFill>
                <a:srgbClr val="FFFF00"/>
              </a:solidFill>
              <a:latin typeface="Calibri" charset="0"/>
            </a:endParaRPr>
          </a:p>
        </p:txBody>
      </p:sp>
      <p:sp>
        <p:nvSpPr>
          <p:cNvPr id="10" name="AutoShape 4"/>
          <p:cNvSpPr>
            <a:spLocks noChangeArrowheads="1"/>
          </p:cNvSpPr>
          <p:nvPr/>
        </p:nvSpPr>
        <p:spPr bwMode="invGray">
          <a:xfrm>
            <a:off x="152400" y="1066800"/>
            <a:ext cx="8763000" cy="76184"/>
          </a:xfrm>
          <a:prstGeom prst="roundRect">
            <a:avLst>
              <a:gd name="adj" fmla="val 50000"/>
            </a:avLst>
          </a:prstGeom>
          <a:gradFill rotWithShape="0">
            <a:gsLst>
              <a:gs pos="0">
                <a:srgbClr val="000000"/>
              </a:gs>
              <a:gs pos="39999">
                <a:srgbClr val="0A128C"/>
              </a:gs>
              <a:gs pos="70000">
                <a:srgbClr val="181CC7"/>
              </a:gs>
              <a:gs pos="88000">
                <a:srgbClr val="7005D4"/>
              </a:gs>
              <a:gs pos="100000">
                <a:srgbClr val="8C3D91"/>
              </a:gs>
            </a:gsLst>
            <a:lin ang="0"/>
          </a:gradFill>
          <a:ln w="9525" algn="ctr">
            <a:noFill/>
            <a:round/>
            <a:headEnd/>
            <a:tailEnd/>
          </a:ln>
          <a:effectLst/>
          <a:scene3d>
            <a:camera prst="orthographicFront">
              <a:rot lat="0" lon="0" rev="0"/>
            </a:camera>
            <a:lightRig rig="contrasting" dir="t">
              <a:rot lat="0" lon="0" rev="7800000"/>
            </a:lightRig>
          </a:scene3d>
          <a:sp3d>
            <a:bevelT w="139700" h="139700"/>
          </a:sp3d>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ro-RO" sz="1800" smtClean="0">
              <a:cs typeface="+mn-cs"/>
            </a:endParaRPr>
          </a:p>
        </p:txBody>
      </p:sp>
      <p:sp>
        <p:nvSpPr>
          <p:cNvPr id="12" name="Text Box 27"/>
          <p:cNvSpPr txBox="1">
            <a:spLocks noChangeArrowheads="1"/>
          </p:cNvSpPr>
          <p:nvPr/>
        </p:nvSpPr>
        <p:spPr bwMode="auto">
          <a:xfrm>
            <a:off x="76200" y="1143000"/>
            <a:ext cx="4552950" cy="523875"/>
          </a:xfrm>
          <a:prstGeom prst="rect">
            <a:avLst/>
          </a:prstGeom>
          <a:noFill/>
          <a:ln w="9525">
            <a:noFill/>
            <a:miter lim="800000"/>
            <a:headEnd/>
            <a:tailEnd/>
          </a:ln>
        </p:spPr>
        <p:txBody>
          <a:bodyPr wrap="none">
            <a:prstTxWarp prst="textNoShape">
              <a:avLst/>
            </a:prstTxWarp>
            <a:spAutoFit/>
          </a:bodyPr>
          <a:lstStyle/>
          <a:p>
            <a:pPr algn="ctr"/>
            <a:r>
              <a:rPr lang="en-GB" sz="2800" b="1" dirty="0">
                <a:solidFill>
                  <a:srgbClr val="FFFF00"/>
                </a:solidFill>
                <a:latin typeface="Calibri" charset="0"/>
              </a:rPr>
              <a:t>Pulse wave velocity (</a:t>
            </a:r>
            <a:r>
              <a:rPr lang="en-GB" sz="2800" b="1" dirty="0" err="1">
                <a:solidFill>
                  <a:srgbClr val="FFFF00"/>
                </a:solidFill>
                <a:latin typeface="Calibri" charset="0"/>
              </a:rPr>
              <a:t>cf</a:t>
            </a:r>
            <a:r>
              <a:rPr lang="en-GB" sz="2800" b="1" dirty="0">
                <a:solidFill>
                  <a:srgbClr val="FFFF00"/>
                </a:solidFill>
                <a:latin typeface="Calibri" charset="0"/>
              </a:rPr>
              <a:t> PWV)</a:t>
            </a:r>
          </a:p>
        </p:txBody>
      </p:sp>
      <p:sp>
        <p:nvSpPr>
          <p:cNvPr id="13" name="Text Box 27"/>
          <p:cNvSpPr txBox="1">
            <a:spLocks noChangeArrowheads="1"/>
          </p:cNvSpPr>
          <p:nvPr/>
        </p:nvSpPr>
        <p:spPr bwMode="auto">
          <a:xfrm>
            <a:off x="1421283" y="1524000"/>
            <a:ext cx="2135834" cy="461665"/>
          </a:xfrm>
          <a:prstGeom prst="rect">
            <a:avLst/>
          </a:prstGeom>
          <a:noFill/>
          <a:ln w="9525">
            <a:noFill/>
            <a:miter lim="800000"/>
            <a:headEnd/>
            <a:tailEnd/>
          </a:ln>
        </p:spPr>
        <p:txBody>
          <a:bodyPr wrap="none">
            <a:prstTxWarp prst="textNoShape">
              <a:avLst/>
            </a:prstTxWarp>
            <a:spAutoFit/>
          </a:bodyPr>
          <a:lstStyle/>
          <a:p>
            <a:pPr algn="ctr"/>
            <a:r>
              <a:rPr lang="en-GB" sz="2000" b="1" i="1" dirty="0">
                <a:latin typeface="Calibri" charset="0"/>
              </a:rPr>
              <a:t>(carotid-femoral)</a:t>
            </a:r>
          </a:p>
        </p:txBody>
      </p:sp>
      <p:pic>
        <p:nvPicPr>
          <p:cNvPr id="14" name="Picture 22" descr="Complior.bmp"/>
          <p:cNvPicPr>
            <a:picLocks noChangeAspect="1"/>
          </p:cNvPicPr>
          <p:nvPr/>
        </p:nvPicPr>
        <p:blipFill>
          <a:blip r:embed="rId3"/>
          <a:srcRect/>
          <a:stretch>
            <a:fillRect/>
          </a:stretch>
        </p:blipFill>
        <p:spPr bwMode="auto">
          <a:xfrm>
            <a:off x="228600" y="2580323"/>
            <a:ext cx="1657350" cy="10772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4" descr="PWV"/>
          <p:cNvPicPr>
            <a:picLocks noChangeAspect="1" noChangeArrowheads="1"/>
          </p:cNvPicPr>
          <p:nvPr/>
        </p:nvPicPr>
        <p:blipFill>
          <a:blip r:embed="rId4"/>
          <a:srcRect/>
          <a:stretch>
            <a:fillRect/>
          </a:stretch>
        </p:blipFill>
        <p:spPr bwMode="auto">
          <a:xfrm>
            <a:off x="2044542" y="2156521"/>
            <a:ext cx="2527458" cy="23392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Text Box 27"/>
          <p:cNvSpPr txBox="1">
            <a:spLocks noChangeArrowheads="1"/>
          </p:cNvSpPr>
          <p:nvPr/>
        </p:nvSpPr>
        <p:spPr bwMode="auto">
          <a:xfrm>
            <a:off x="285745" y="3729335"/>
            <a:ext cx="1466855" cy="461665"/>
          </a:xfrm>
          <a:prstGeom prst="rect">
            <a:avLst/>
          </a:prstGeom>
          <a:noFill/>
          <a:ln w="9525">
            <a:noFill/>
            <a:miter lim="800000"/>
            <a:headEnd/>
            <a:tailEnd/>
          </a:ln>
        </p:spPr>
        <p:txBody>
          <a:bodyPr wrap="none">
            <a:prstTxWarp prst="textNoShape">
              <a:avLst/>
            </a:prstTxWarp>
            <a:spAutoFit/>
          </a:bodyPr>
          <a:lstStyle/>
          <a:p>
            <a:pPr algn="ctr"/>
            <a:r>
              <a:rPr lang="en-GB" sz="2400" i="1" dirty="0" err="1">
                <a:solidFill>
                  <a:schemeClr val="tx2">
                    <a:lumMod val="75000"/>
                  </a:schemeClr>
                </a:solidFill>
                <a:latin typeface="Calibri" charset="0"/>
              </a:rPr>
              <a:t>Complior</a:t>
            </a:r>
            <a:endParaRPr lang="en-GB" sz="2400" i="1" dirty="0">
              <a:solidFill>
                <a:schemeClr val="tx2">
                  <a:lumMod val="75000"/>
                </a:schemeClr>
              </a:solidFill>
              <a:latin typeface="Calibri" charset="0"/>
            </a:endParaRPr>
          </a:p>
        </p:txBody>
      </p:sp>
      <p:sp>
        <p:nvSpPr>
          <p:cNvPr id="18" name="Rectangle 3"/>
          <p:cNvSpPr txBox="1">
            <a:spLocks/>
          </p:cNvSpPr>
          <p:nvPr/>
        </p:nvSpPr>
        <p:spPr bwMode="auto">
          <a:xfrm>
            <a:off x="285750" y="4724400"/>
            <a:ext cx="4114800" cy="1981200"/>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spcAft>
                <a:spcPts val="1200"/>
              </a:spcAft>
              <a:buFont typeface="Arial" charset="0"/>
              <a:buChar char="•"/>
            </a:pPr>
            <a:r>
              <a:rPr lang="en-US" dirty="0">
                <a:solidFill>
                  <a:schemeClr val="tx2"/>
                </a:solidFill>
                <a:latin typeface="Calibri" charset="0"/>
              </a:rPr>
              <a:t>Direct straight distance between 2 sites (carotid and femoral)</a:t>
            </a:r>
          </a:p>
          <a:p>
            <a:pPr marL="342900" indent="-342900" eaLnBrk="0" hangingPunct="0">
              <a:spcBef>
                <a:spcPct val="20000"/>
              </a:spcBef>
              <a:spcAft>
                <a:spcPts val="1200"/>
              </a:spcAft>
              <a:buFont typeface="Arial" charset="0"/>
              <a:buChar char="•"/>
            </a:pPr>
            <a:r>
              <a:rPr lang="en-US" dirty="0">
                <a:solidFill>
                  <a:schemeClr val="tx2"/>
                </a:solidFill>
                <a:latin typeface="Calibri" charset="0"/>
              </a:rPr>
              <a:t>PWV = Distance / time</a:t>
            </a:r>
          </a:p>
          <a:p>
            <a:pPr marL="342900" indent="-342900" eaLnBrk="0" hangingPunct="0">
              <a:spcBef>
                <a:spcPct val="20000"/>
              </a:spcBef>
              <a:spcAft>
                <a:spcPts val="1200"/>
              </a:spcAft>
              <a:buFont typeface="Arial" charset="0"/>
              <a:buChar char="•"/>
            </a:pPr>
            <a:r>
              <a:rPr lang="en-US" b="1" i="1" dirty="0">
                <a:solidFill>
                  <a:srgbClr val="61B6FF"/>
                </a:solidFill>
                <a:latin typeface="Calibri" charset="0"/>
              </a:rPr>
              <a:t>12 </a:t>
            </a:r>
            <a:r>
              <a:rPr lang="en-US" sz="1200" b="1" i="1" dirty="0">
                <a:solidFill>
                  <a:srgbClr val="61B6FF"/>
                </a:solidFill>
                <a:latin typeface="Calibri" charset="0"/>
              </a:rPr>
              <a:t>(2007) </a:t>
            </a:r>
            <a:r>
              <a:rPr lang="en-US" b="1" i="1" dirty="0" err="1">
                <a:solidFill>
                  <a:srgbClr val="61B6FF"/>
                </a:solidFill>
                <a:latin typeface="Calibri" charset="0"/>
                <a:sym typeface="Wingdings" charset="2"/>
              </a:rPr>
              <a:t></a:t>
            </a:r>
            <a:r>
              <a:rPr lang="en-US" b="1" i="1" dirty="0">
                <a:solidFill>
                  <a:srgbClr val="61B6FF"/>
                </a:solidFill>
                <a:latin typeface="Calibri" charset="0"/>
              </a:rPr>
              <a:t> 10 </a:t>
            </a:r>
            <a:r>
              <a:rPr lang="en-US" b="1" i="1" dirty="0" err="1">
                <a:solidFill>
                  <a:srgbClr val="61B6FF"/>
                </a:solidFill>
                <a:latin typeface="Calibri" charset="0"/>
              </a:rPr>
              <a:t>m/s</a:t>
            </a:r>
            <a:r>
              <a:rPr lang="en-US" sz="1200" b="1" i="1" dirty="0">
                <a:solidFill>
                  <a:srgbClr val="61B6FF"/>
                </a:solidFill>
                <a:latin typeface="Calibri" charset="0"/>
              </a:rPr>
              <a:t>(2012)</a:t>
            </a:r>
            <a:r>
              <a:rPr lang="en-US" b="1" i="1" dirty="0">
                <a:solidFill>
                  <a:srgbClr val="61B6FF"/>
                </a:solidFill>
                <a:latin typeface="Calibri" charset="0"/>
              </a:rPr>
              <a:t> as a cut-off for CV event’s prediction</a:t>
            </a:r>
            <a:endParaRPr lang="ro-RO" dirty="0">
              <a:solidFill>
                <a:srgbClr val="61B6FF"/>
              </a:solidFill>
              <a:latin typeface="Calibri" charset="0"/>
            </a:endParaRPr>
          </a:p>
        </p:txBody>
      </p:sp>
      <p:cxnSp>
        <p:nvCxnSpPr>
          <p:cNvPr id="20" name="Straight Connector 19"/>
          <p:cNvCxnSpPr>
            <a:cxnSpLocks noChangeShapeType="1"/>
          </p:cNvCxnSpPr>
          <p:nvPr/>
        </p:nvCxnSpPr>
        <p:spPr bwMode="auto">
          <a:xfrm>
            <a:off x="4724400" y="1371600"/>
            <a:ext cx="0" cy="5181600"/>
          </a:xfrm>
          <a:prstGeom prst="line">
            <a:avLst/>
          </a:prstGeom>
          <a:noFill/>
          <a:ln w="28575">
            <a:solidFill>
              <a:srgbClr val="4A7EBB"/>
            </a:solidFill>
            <a:round/>
            <a:headEnd/>
            <a:tailEnd/>
          </a:ln>
          <a:effectLst>
            <a:outerShdw blurRad="63500" dist="38100" dir="2700000" algn="tl" rotWithShape="0">
              <a:srgbClr val="000000">
                <a:alpha val="39998"/>
              </a:srgbClr>
            </a:outerShdw>
          </a:effectLst>
        </p:spPr>
      </p:cxnSp>
      <p:pic>
        <p:nvPicPr>
          <p:cNvPr id="2050" name="Picture 2" descr="Image result for cardio-ankle vascular index"/>
          <p:cNvPicPr>
            <a:picLocks noChangeAspect="1" noChangeArrowheads="1"/>
          </p:cNvPicPr>
          <p:nvPr/>
        </p:nvPicPr>
        <p:blipFill>
          <a:blip r:embed="rId5"/>
          <a:srcRect/>
          <a:stretch>
            <a:fillRect/>
          </a:stretch>
        </p:blipFill>
        <p:spPr bwMode="auto">
          <a:xfrm>
            <a:off x="6248400" y="2209800"/>
            <a:ext cx="27432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2" name="Picture 4" descr="Image result for cardio-ankle vascular index"/>
          <p:cNvPicPr>
            <a:picLocks noChangeAspect="1" noChangeArrowheads="1"/>
          </p:cNvPicPr>
          <p:nvPr/>
        </p:nvPicPr>
        <p:blipFill>
          <a:blip r:embed="rId6"/>
          <a:srcRect/>
          <a:stretch>
            <a:fillRect/>
          </a:stretch>
        </p:blipFill>
        <p:spPr bwMode="auto">
          <a:xfrm>
            <a:off x="4876800" y="2419350"/>
            <a:ext cx="1173480" cy="1466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3" name="Rectangle 3"/>
          <p:cNvSpPr txBox="1">
            <a:spLocks/>
          </p:cNvSpPr>
          <p:nvPr/>
        </p:nvSpPr>
        <p:spPr bwMode="auto">
          <a:xfrm>
            <a:off x="4876800" y="4724400"/>
            <a:ext cx="4114800" cy="1981200"/>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spcAft>
                <a:spcPts val="1200"/>
              </a:spcAft>
              <a:buFont typeface="Arial" charset="0"/>
              <a:buChar char="•"/>
            </a:pPr>
            <a:r>
              <a:rPr lang="en-US" dirty="0" smtClean="0">
                <a:solidFill>
                  <a:schemeClr val="tx2"/>
                </a:solidFill>
              </a:rPr>
              <a:t>Index of o</a:t>
            </a:r>
            <a:r>
              <a:rPr lang="en-US" dirty="0" smtClean="0">
                <a:solidFill>
                  <a:schemeClr val="tx2"/>
                </a:solidFill>
                <a:latin typeface="Calibri" charset="0"/>
              </a:rPr>
              <a:t>verall stiffness of the artery from the origin of the aorta to the ankle </a:t>
            </a:r>
          </a:p>
          <a:p>
            <a:pPr marL="342900" indent="-342900" eaLnBrk="0" hangingPunct="0">
              <a:spcBef>
                <a:spcPct val="20000"/>
              </a:spcBef>
              <a:spcAft>
                <a:spcPts val="1200"/>
              </a:spcAft>
              <a:buFont typeface="Arial" charset="0"/>
              <a:buChar char="•"/>
            </a:pPr>
            <a:r>
              <a:rPr lang="en-US" dirty="0" smtClean="0">
                <a:solidFill>
                  <a:schemeClr val="tx2"/>
                </a:solidFill>
              </a:rPr>
              <a:t>Independent of BP</a:t>
            </a:r>
            <a:endParaRPr lang="en-US" dirty="0">
              <a:solidFill>
                <a:schemeClr val="tx2"/>
              </a:solidFill>
              <a:latin typeface="Calibri" charset="0"/>
            </a:endParaRPr>
          </a:p>
          <a:p>
            <a:pPr marL="342900" indent="-342900" eaLnBrk="0" hangingPunct="0">
              <a:spcBef>
                <a:spcPct val="20000"/>
              </a:spcBef>
              <a:spcAft>
                <a:spcPts val="1200"/>
              </a:spcAft>
              <a:buFont typeface="Arial" charset="0"/>
              <a:buChar char="•"/>
            </a:pPr>
            <a:r>
              <a:rPr lang="en-US" b="1" i="1" dirty="0" smtClean="0">
                <a:solidFill>
                  <a:srgbClr val="61B6FF"/>
                </a:solidFill>
              </a:rPr>
              <a:t>Awaits for validation </a:t>
            </a:r>
            <a:endParaRPr lang="ro-RO" dirty="0">
              <a:solidFill>
                <a:srgbClr val="61B6FF"/>
              </a:solidFill>
              <a:latin typeface="Calibri" charset="0"/>
            </a:endParaRPr>
          </a:p>
        </p:txBody>
      </p:sp>
    </p:spTree>
  </p:cSld>
  <p:clrMapOvr>
    <a:masterClrMapping/>
  </p:clrMapOvr>
  <p:transition>
    <p:blind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0"/>
            <a:ext cx="8686800" cy="1143000"/>
          </a:xfrm>
          <a:prstGeom prst="rect">
            <a:avLst/>
          </a:prstGeom>
        </p:spPr>
        <p:txBody>
          <a:bodyPr vert="horz" anchor="t">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100" normalizeH="0" baseline="0" noProof="0" dirty="0" smtClean="0">
                <a:ln>
                  <a:noFill/>
                </a:ln>
                <a:solidFill>
                  <a:srgbClr val="FFFFFF"/>
                </a:solidFill>
                <a:effectLst/>
                <a:uLnTx/>
                <a:uFillTx/>
                <a:latin typeface="Calibri"/>
                <a:ea typeface="ＭＳ Ｐゴシック" pitchFamily="34" charset="-128"/>
                <a:cs typeface="Calibri"/>
              </a:rPr>
              <a:t>Arterial stiffness is associated with CV </a:t>
            </a:r>
            <a:r>
              <a:rPr kumimoji="0" lang="en-US" sz="3600" b="1" i="0" u="none" strike="noStrike" kern="1200" cap="none" spc="-100" normalizeH="0" baseline="0" noProof="0" dirty="0" smtClean="0">
                <a:ln>
                  <a:noFill/>
                </a:ln>
                <a:solidFill>
                  <a:srgbClr val="FFFFFF"/>
                </a:solidFill>
                <a:effectLst/>
                <a:uLnTx/>
                <a:uFillTx/>
                <a:latin typeface="Calibri"/>
                <a:ea typeface="ＭＳ Ｐゴシック" pitchFamily="34" charset="-128"/>
                <a:cs typeface="Calibri"/>
              </a:rPr>
              <a:t>events </a:t>
            </a:r>
            <a:r>
              <a:rPr kumimoji="0" lang="en-US" sz="3600" b="1" i="0" u="none" strike="noStrike" kern="1200" cap="none" spc="-100" normalizeH="0" baseline="0" noProof="0" dirty="0" smtClean="0">
                <a:ln>
                  <a:noFill/>
                </a:ln>
                <a:solidFill>
                  <a:srgbClr val="FF0066"/>
                </a:solidFill>
                <a:effectLst/>
                <a:uLnTx/>
                <a:uFillTx/>
                <a:latin typeface="Calibri"/>
                <a:ea typeface="ＭＳ Ｐゴシック" pitchFamily="34" charset="-128"/>
                <a:cs typeface="Calibri"/>
              </a:rPr>
              <a:t>AND </a:t>
            </a:r>
            <a:r>
              <a:rPr kumimoji="0" lang="en-US" sz="3600" b="1" i="0" u="none" strike="noStrike" kern="1200" cap="none" spc="-100" normalizeH="0" baseline="0" noProof="0" dirty="0" smtClean="0">
                <a:ln>
                  <a:noFill/>
                </a:ln>
                <a:effectLst/>
                <a:uLnTx/>
                <a:uFillTx/>
                <a:latin typeface="Calibri"/>
                <a:ea typeface="ＭＳ Ｐゴシック" pitchFamily="34" charset="-128"/>
                <a:cs typeface="Calibri"/>
              </a:rPr>
              <a:t>all-cause </a:t>
            </a:r>
            <a:r>
              <a:rPr kumimoji="0" lang="en-US" sz="3600" b="1" i="0" u="none" strike="noStrike" kern="1200" cap="none" spc="-100" normalizeH="0" baseline="0" noProof="0" dirty="0" smtClean="0">
                <a:ln>
                  <a:noFill/>
                </a:ln>
                <a:effectLst/>
                <a:uLnTx/>
                <a:uFillTx/>
                <a:latin typeface="Calibri"/>
                <a:ea typeface="ＭＳ Ｐゴシック" pitchFamily="34" charset="-128"/>
                <a:cs typeface="Calibri"/>
              </a:rPr>
              <a:t>mortality</a:t>
            </a:r>
            <a:endParaRPr kumimoji="0" lang="en-US" sz="3600" b="1" i="0" u="none" strike="noStrike" kern="1200" cap="none" spc="-100" normalizeH="0" baseline="0" noProof="0" dirty="0">
              <a:ln>
                <a:noFill/>
              </a:ln>
              <a:effectLst/>
              <a:uLnTx/>
              <a:uFillTx/>
              <a:latin typeface="Calibri"/>
              <a:ea typeface="ＭＳ Ｐゴシック" pitchFamily="34" charset="-128"/>
              <a:cs typeface="Calibri"/>
            </a:endParaRPr>
          </a:p>
        </p:txBody>
      </p:sp>
      <p:pic>
        <p:nvPicPr>
          <p:cNvPr id="3" name="Picture 2" descr="F:\prezentare HTA_2014\JACC 2014 Hoorn Study.JPG"/>
          <p:cNvPicPr>
            <a:picLocks noChangeAspect="1" noChangeArrowheads="1"/>
          </p:cNvPicPr>
          <p:nvPr/>
        </p:nvPicPr>
        <p:blipFill>
          <a:blip r:embed="rId3"/>
          <a:srcRect/>
          <a:stretch>
            <a:fillRect/>
          </a:stretch>
        </p:blipFill>
        <p:spPr bwMode="auto">
          <a:xfrm>
            <a:off x="2514600" y="4095750"/>
            <a:ext cx="3886200" cy="2457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AutoShape 4"/>
          <p:cNvSpPr>
            <a:spLocks noChangeArrowheads="1"/>
          </p:cNvSpPr>
          <p:nvPr/>
        </p:nvSpPr>
        <p:spPr bwMode="invGray">
          <a:xfrm>
            <a:off x="152400" y="1066800"/>
            <a:ext cx="8763000" cy="76184"/>
          </a:xfrm>
          <a:prstGeom prst="roundRect">
            <a:avLst>
              <a:gd name="adj" fmla="val 50000"/>
            </a:avLst>
          </a:prstGeom>
          <a:gradFill rotWithShape="0">
            <a:gsLst>
              <a:gs pos="0">
                <a:srgbClr val="000000"/>
              </a:gs>
              <a:gs pos="39999">
                <a:srgbClr val="0A128C"/>
              </a:gs>
              <a:gs pos="70000">
                <a:srgbClr val="181CC7"/>
              </a:gs>
              <a:gs pos="88000">
                <a:srgbClr val="7005D4"/>
              </a:gs>
              <a:gs pos="100000">
                <a:srgbClr val="8C3D91"/>
              </a:gs>
            </a:gsLst>
            <a:lin ang="0"/>
          </a:gradFill>
          <a:ln w="9525" algn="ctr">
            <a:noFill/>
            <a:round/>
            <a:headEnd/>
            <a:tailEnd/>
          </a:ln>
          <a:effectLst/>
          <a:scene3d>
            <a:camera prst="orthographicFront">
              <a:rot lat="0" lon="0" rev="0"/>
            </a:camera>
            <a:lightRig rig="contrasting" dir="t">
              <a:rot lat="0" lon="0" rev="7800000"/>
            </a:lightRig>
          </a:scene3d>
          <a:sp3d>
            <a:bevelT w="139700" h="139700"/>
          </a:sp3d>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ro-RO" sz="1800" smtClean="0">
              <a:cs typeface="+mn-cs"/>
            </a:endParaRPr>
          </a:p>
        </p:txBody>
      </p:sp>
      <p:sp>
        <p:nvSpPr>
          <p:cNvPr id="5" name="TextBox 5"/>
          <p:cNvSpPr txBox="1">
            <a:spLocks noChangeArrowheads="1"/>
          </p:cNvSpPr>
          <p:nvPr/>
        </p:nvSpPr>
        <p:spPr bwMode="auto">
          <a:xfrm>
            <a:off x="6019800" y="6400800"/>
            <a:ext cx="3200400" cy="609600"/>
          </a:xfrm>
          <a:prstGeom prst="rect">
            <a:avLst/>
          </a:prstGeom>
          <a:noFill/>
          <a:ln w="9525">
            <a:noFill/>
            <a:miter lim="800000"/>
            <a:headEnd/>
            <a:tailEnd/>
          </a:ln>
        </p:spPr>
        <p:txBody>
          <a:bodyPr lIns="181536" tIns="90588" rIns="181536" bIns="90588" anchor="ctr">
            <a:prstTxWarp prst="textNoShape">
              <a:avLst/>
            </a:prstTxWarp>
          </a:bodyPr>
          <a:lstStyle/>
          <a:p>
            <a:pPr algn="r" defTabSz="454025">
              <a:buClr>
                <a:srgbClr val="000000"/>
              </a:buClr>
              <a:buSzPct val="100000"/>
              <a:buFont typeface="Times New Roman" charset="0"/>
              <a:buNone/>
            </a:pPr>
            <a:r>
              <a:rPr lang="en-US" sz="1600" b="1" i="1" dirty="0">
                <a:solidFill>
                  <a:schemeClr val="tx1">
                    <a:lumMod val="85000"/>
                  </a:schemeClr>
                </a:solidFill>
                <a:latin typeface="Calibri" charset="0"/>
                <a:ea typeface="Arial" charset="0"/>
                <a:cs typeface="Arial" charset="0"/>
              </a:rPr>
              <a:t>van </a:t>
            </a:r>
            <a:r>
              <a:rPr lang="en-US" sz="1600" b="1" i="1" dirty="0" err="1">
                <a:solidFill>
                  <a:schemeClr val="tx1">
                    <a:lumMod val="85000"/>
                  </a:schemeClr>
                </a:solidFill>
                <a:latin typeface="Calibri" charset="0"/>
                <a:ea typeface="Arial" charset="0"/>
                <a:cs typeface="Arial" charset="0"/>
              </a:rPr>
              <a:t>Sloten</a:t>
            </a:r>
            <a:r>
              <a:rPr lang="en-US" sz="1600" b="1" i="1" dirty="0">
                <a:solidFill>
                  <a:schemeClr val="tx1">
                    <a:lumMod val="85000"/>
                  </a:schemeClr>
                </a:solidFill>
                <a:latin typeface="Calibri" charset="0"/>
                <a:ea typeface="Arial" charset="0"/>
                <a:cs typeface="Arial" charset="0"/>
              </a:rPr>
              <a:t> et al. JACC </a:t>
            </a:r>
            <a:r>
              <a:rPr lang="en-US" sz="1600" b="1" i="1" dirty="0" smtClean="0">
                <a:solidFill>
                  <a:schemeClr val="tx1">
                    <a:lumMod val="85000"/>
                  </a:schemeClr>
                </a:solidFill>
                <a:latin typeface="Calibri" charset="0"/>
                <a:ea typeface="Arial" charset="0"/>
                <a:cs typeface="Arial" charset="0"/>
              </a:rPr>
              <a:t> 2014</a:t>
            </a:r>
            <a:endParaRPr lang="en-US" sz="1600" b="1" i="1" dirty="0">
              <a:solidFill>
                <a:schemeClr val="tx1">
                  <a:lumMod val="85000"/>
                </a:schemeClr>
              </a:solidFill>
              <a:latin typeface="Calibri" charset="0"/>
              <a:ea typeface="Arial" charset="0"/>
              <a:cs typeface="Arial" charset="0"/>
            </a:endParaRPr>
          </a:p>
        </p:txBody>
      </p:sp>
      <p:sp>
        <p:nvSpPr>
          <p:cNvPr id="6" name="Rectangle 3"/>
          <p:cNvSpPr txBox="1">
            <a:spLocks/>
          </p:cNvSpPr>
          <p:nvPr/>
        </p:nvSpPr>
        <p:spPr bwMode="auto">
          <a:xfrm>
            <a:off x="457200" y="1371600"/>
            <a:ext cx="8229600" cy="4525963"/>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buFont typeface="Arial" charset="0"/>
              <a:buChar char="•"/>
            </a:pPr>
            <a:r>
              <a:rPr lang="en-US" sz="2400" dirty="0">
                <a:latin typeface="Calibri" charset="0"/>
              </a:rPr>
              <a:t>648 pts. </a:t>
            </a:r>
          </a:p>
          <a:p>
            <a:pPr marL="342900" indent="-342900" eaLnBrk="0" hangingPunct="0">
              <a:spcBef>
                <a:spcPct val="20000"/>
              </a:spcBef>
              <a:buFont typeface="Arial" charset="0"/>
              <a:buChar char="•"/>
            </a:pPr>
            <a:r>
              <a:rPr lang="en-US" sz="2400" dirty="0">
                <a:latin typeface="Calibri" charset="0"/>
              </a:rPr>
              <a:t>Data from 2000 Hoorn study </a:t>
            </a:r>
            <a:r>
              <a:rPr lang="en-US" sz="2000" dirty="0">
                <a:latin typeface="Calibri" charset="0"/>
              </a:rPr>
              <a:t>(a population-based cohort study on glucose metabolism and CVD risk among the inhabitants of Hoorn, Netherlands) </a:t>
            </a:r>
          </a:p>
          <a:p>
            <a:pPr marL="342900" indent="-342900" eaLnBrk="0" hangingPunct="0">
              <a:spcBef>
                <a:spcPct val="20000"/>
              </a:spcBef>
              <a:buFont typeface="Arial" charset="0"/>
              <a:buChar char="•"/>
            </a:pPr>
            <a:r>
              <a:rPr lang="en-US" sz="2400" dirty="0">
                <a:latin typeface="Calibri" charset="0"/>
              </a:rPr>
              <a:t>Different stiffness parameters assessed; association with CV events and CV deaths.</a:t>
            </a:r>
          </a:p>
          <a:p>
            <a:pPr marL="342900" indent="-342900" eaLnBrk="0" hangingPunct="0">
              <a:spcBef>
                <a:spcPct val="20000"/>
              </a:spcBef>
              <a:buFont typeface="Arial" charset="0"/>
              <a:buChar char="•"/>
            </a:pPr>
            <a:endParaRPr lang="en-US" sz="3200" dirty="0">
              <a:latin typeface="Calibri"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a:xfrm>
            <a:off x="4572000" y="-228600"/>
            <a:ext cx="4572000" cy="1143000"/>
          </a:xfrm>
          <a:prstGeom prst="rect">
            <a:avLst/>
          </a:prstGeom>
        </p:spPr>
        <p:txBody>
          <a:bodyPr vert="horz" anchor="t">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100" normalizeH="0" baseline="0" noProof="0" dirty="0" smtClean="0">
              <a:ln>
                <a:noFill/>
              </a:ln>
              <a:solidFill>
                <a:schemeClr val="tx2"/>
              </a:solidFill>
              <a:effectLst/>
              <a:uLnTx/>
              <a:uFillTx/>
              <a:latin typeface="Calibri"/>
              <a:ea typeface="ＭＳ Ｐゴシック" pitchFamily="34" charset="-128"/>
              <a:cs typeface="Calibri"/>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100" normalizeH="0" baseline="0" noProof="0" dirty="0" smtClean="0">
                <a:ln>
                  <a:noFill/>
                </a:ln>
                <a:solidFill>
                  <a:schemeClr val="tx2"/>
                </a:solidFill>
                <a:effectLst/>
                <a:uLnTx/>
                <a:uFillTx/>
                <a:latin typeface="Calibri"/>
                <a:ea typeface="ＭＳ Ｐゴシック" pitchFamily="34" charset="-128"/>
                <a:cs typeface="Calibri"/>
              </a:rPr>
              <a:t>Pulse wave – aging &amp; risk factors</a:t>
            </a:r>
            <a:endParaRPr kumimoji="0" lang="ro-RO" sz="2800" b="1" i="0" u="none" strike="noStrike" kern="1200" cap="none" spc="-100" normalizeH="0" baseline="0" noProof="0" dirty="0">
              <a:ln>
                <a:noFill/>
              </a:ln>
              <a:solidFill>
                <a:srgbClr val="FF0066"/>
              </a:solidFill>
              <a:effectLst/>
              <a:uLnTx/>
              <a:uFillTx/>
              <a:latin typeface="Calibri"/>
              <a:ea typeface="ＭＳ Ｐゴシック" pitchFamily="34" charset="-128"/>
              <a:cs typeface="Calibri"/>
            </a:endParaRPr>
          </a:p>
        </p:txBody>
      </p:sp>
      <p:sp>
        <p:nvSpPr>
          <p:cNvPr id="3" name="AutoShape 4"/>
          <p:cNvSpPr>
            <a:spLocks noChangeArrowheads="1"/>
          </p:cNvSpPr>
          <p:nvPr/>
        </p:nvSpPr>
        <p:spPr bwMode="invGray">
          <a:xfrm>
            <a:off x="152400" y="762000"/>
            <a:ext cx="8763000" cy="76184"/>
          </a:xfrm>
          <a:prstGeom prst="roundRect">
            <a:avLst>
              <a:gd name="adj" fmla="val 50000"/>
            </a:avLst>
          </a:prstGeom>
          <a:gradFill rotWithShape="0">
            <a:gsLst>
              <a:gs pos="0">
                <a:srgbClr val="000000"/>
              </a:gs>
              <a:gs pos="39999">
                <a:srgbClr val="0A128C"/>
              </a:gs>
              <a:gs pos="70000">
                <a:srgbClr val="181CC7"/>
              </a:gs>
              <a:gs pos="88000">
                <a:srgbClr val="7005D4"/>
              </a:gs>
              <a:gs pos="100000">
                <a:srgbClr val="8C3D91"/>
              </a:gs>
            </a:gsLst>
            <a:lin ang="0"/>
          </a:gradFill>
          <a:ln w="9525" algn="ctr">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lgn="ctr">
              <a:defRPr/>
            </a:pPr>
            <a:endParaRPr lang="ro-RO"/>
          </a:p>
        </p:txBody>
      </p:sp>
      <p:pic>
        <p:nvPicPr>
          <p:cNvPr id="4" name="Picture 2" descr="test"/>
          <p:cNvPicPr>
            <a:picLocks noChangeAspect="1" noChangeArrowheads="1"/>
          </p:cNvPicPr>
          <p:nvPr/>
        </p:nvPicPr>
        <p:blipFill>
          <a:blip r:embed="rId3" cstate="print"/>
          <a:srcRect l="4231" t="4158" r="61919" b="67256"/>
          <a:stretch>
            <a:fillRect/>
          </a:stretch>
        </p:blipFill>
        <p:spPr bwMode="auto">
          <a:xfrm>
            <a:off x="1447800" y="912813"/>
            <a:ext cx="1752600" cy="19065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3" descr="test"/>
          <p:cNvPicPr>
            <a:picLocks noChangeAspect="1" noChangeArrowheads="1"/>
          </p:cNvPicPr>
          <p:nvPr/>
        </p:nvPicPr>
        <p:blipFill>
          <a:blip r:embed="rId4"/>
          <a:srcRect l="41068" t="4158" r="3314" b="72226"/>
          <a:stretch>
            <a:fillRect/>
          </a:stretch>
        </p:blipFill>
        <p:spPr bwMode="auto">
          <a:xfrm>
            <a:off x="998538" y="2971800"/>
            <a:ext cx="2659062"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4" descr="test"/>
          <p:cNvPicPr>
            <a:picLocks noChangeAspect="1" noChangeArrowheads="1"/>
          </p:cNvPicPr>
          <p:nvPr/>
        </p:nvPicPr>
        <p:blipFill>
          <a:blip r:embed="rId5"/>
          <a:srcRect l="2263" t="33678" r="53760" b="36803"/>
          <a:stretch>
            <a:fillRect/>
          </a:stretch>
        </p:blipFill>
        <p:spPr bwMode="auto">
          <a:xfrm>
            <a:off x="1289050" y="4648200"/>
            <a:ext cx="2139950"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5" descr="test"/>
          <p:cNvPicPr>
            <a:picLocks noChangeAspect="1" noChangeArrowheads="1"/>
          </p:cNvPicPr>
          <p:nvPr/>
        </p:nvPicPr>
        <p:blipFill>
          <a:blip r:embed="rId6"/>
          <a:srcRect l="47534" t="33678" r="3366" b="36803"/>
          <a:stretch>
            <a:fillRect/>
          </a:stretch>
        </p:blipFill>
        <p:spPr bwMode="auto">
          <a:xfrm>
            <a:off x="5334000" y="4410075"/>
            <a:ext cx="2801937"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 Box 6"/>
          <p:cNvSpPr txBox="1">
            <a:spLocks noChangeArrowheads="1"/>
          </p:cNvSpPr>
          <p:nvPr/>
        </p:nvSpPr>
        <p:spPr bwMode="auto">
          <a:xfrm>
            <a:off x="7543800" y="6519446"/>
            <a:ext cx="1665327" cy="338554"/>
          </a:xfrm>
          <a:prstGeom prst="rect">
            <a:avLst/>
          </a:prstGeom>
          <a:noFill/>
          <a:ln w="9525">
            <a:noFill/>
            <a:miter lim="800000"/>
            <a:headEnd/>
            <a:tailEnd/>
          </a:ln>
          <a:effectLst/>
        </p:spPr>
        <p:txBody>
          <a:bodyPr wrap="none">
            <a:spAutoFit/>
          </a:bodyPr>
          <a:lstStyle/>
          <a:p>
            <a:pPr>
              <a:defRPr/>
            </a:pPr>
            <a:r>
              <a:rPr lang="en-US" sz="1600" b="1" i="1" dirty="0" err="1" smtClean="0">
                <a:solidFill>
                  <a:schemeClr val="tx1">
                    <a:lumMod val="50000"/>
                    <a:lumOff val="50000"/>
                  </a:schemeClr>
                </a:solidFill>
                <a:latin typeface="Calibri"/>
                <a:cs typeface="Calibri"/>
              </a:rPr>
              <a:t>Blumenfeld</a:t>
            </a:r>
            <a:r>
              <a:rPr lang="en-US" sz="1600" b="1" i="1" dirty="0" smtClean="0">
                <a:solidFill>
                  <a:schemeClr val="tx1">
                    <a:lumMod val="50000"/>
                    <a:lumOff val="50000"/>
                  </a:schemeClr>
                </a:solidFill>
                <a:latin typeface="Calibri"/>
                <a:cs typeface="Calibri"/>
              </a:rPr>
              <a:t> 1994</a:t>
            </a:r>
            <a:endParaRPr lang="en-US" sz="1600" b="1" i="1" dirty="0">
              <a:solidFill>
                <a:schemeClr val="tx1">
                  <a:lumMod val="50000"/>
                  <a:lumOff val="50000"/>
                </a:schemeClr>
              </a:solidFill>
              <a:latin typeface="Calibri"/>
              <a:cs typeface="Calibri"/>
            </a:endParaRPr>
          </a:p>
        </p:txBody>
      </p:sp>
      <p:sp>
        <p:nvSpPr>
          <p:cNvPr id="9" name="AutoShape 4"/>
          <p:cNvSpPr>
            <a:spLocks noChangeArrowheads="1"/>
          </p:cNvSpPr>
          <p:nvPr/>
        </p:nvSpPr>
        <p:spPr bwMode="invGray">
          <a:xfrm rot="5400000" flipV="1">
            <a:off x="1196342" y="3406141"/>
            <a:ext cx="6705598" cy="45719"/>
          </a:xfrm>
          <a:prstGeom prst="roundRect">
            <a:avLst>
              <a:gd name="adj" fmla="val 50000"/>
            </a:avLst>
          </a:prstGeom>
          <a:gradFill rotWithShape="0">
            <a:gsLst>
              <a:gs pos="0">
                <a:srgbClr val="000000"/>
              </a:gs>
              <a:gs pos="39999">
                <a:srgbClr val="0A128C"/>
              </a:gs>
              <a:gs pos="70000">
                <a:srgbClr val="181CC7"/>
              </a:gs>
              <a:gs pos="88000">
                <a:srgbClr val="7005D4"/>
              </a:gs>
              <a:gs pos="100000">
                <a:srgbClr val="8C3D91"/>
              </a:gs>
            </a:gsLst>
            <a:lin ang="0"/>
          </a:gradFill>
          <a:ln w="9525" algn="ctr">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lgn="ctr">
              <a:defRPr/>
            </a:pPr>
            <a:endParaRPr lang="ro-RO"/>
          </a:p>
        </p:txBody>
      </p:sp>
      <p:sp>
        <p:nvSpPr>
          <p:cNvPr id="10" name="Rectangle 2"/>
          <p:cNvSpPr txBox="1">
            <a:spLocks/>
          </p:cNvSpPr>
          <p:nvPr/>
        </p:nvSpPr>
        <p:spPr bwMode="auto">
          <a:xfrm>
            <a:off x="0" y="-228600"/>
            <a:ext cx="4572000" cy="1143000"/>
          </a:xfrm>
          <a:prstGeom prst="rect">
            <a:avLst/>
          </a:prstGeom>
          <a:noFill/>
          <a:ln w="9525">
            <a:noFill/>
            <a:miter lim="800000"/>
            <a:headEnd/>
            <a:tailEnd/>
          </a:ln>
        </p:spPr>
        <p:txBody>
          <a:bodyPr anchor="ctr">
            <a:prstTxWarp prst="textNoShape">
              <a:avLst/>
            </a:prstTxWarp>
          </a:bodyPr>
          <a:lstStyle/>
          <a:p>
            <a:pPr algn="ctr" eaLnBrk="0" hangingPunct="0"/>
            <a:r>
              <a:rPr lang="en-US" sz="2800" b="1" dirty="0">
                <a:latin typeface="Calibri" charset="0"/>
              </a:rPr>
              <a:t>Pulse wave – normal</a:t>
            </a:r>
            <a:endParaRPr lang="ro-RO" sz="2800" b="1" dirty="0">
              <a:latin typeface="Calibri" charset="0"/>
            </a:endParaRPr>
          </a:p>
        </p:txBody>
      </p:sp>
      <p:pic>
        <p:nvPicPr>
          <p:cNvPr id="11" name="Picture 2" descr="test"/>
          <p:cNvPicPr>
            <a:picLocks noChangeAspect="1" noChangeArrowheads="1"/>
          </p:cNvPicPr>
          <p:nvPr/>
        </p:nvPicPr>
        <p:blipFill>
          <a:blip r:embed="rId3" cstate="print"/>
          <a:srcRect l="4231" t="4158" r="61919" b="67256"/>
          <a:stretch>
            <a:fillRect/>
          </a:stretch>
        </p:blipFill>
        <p:spPr bwMode="auto">
          <a:xfrm>
            <a:off x="5935663" y="914400"/>
            <a:ext cx="1752600" cy="19065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3" descr="test"/>
          <p:cNvPicPr>
            <a:picLocks noChangeAspect="1" noChangeArrowheads="1"/>
          </p:cNvPicPr>
          <p:nvPr/>
        </p:nvPicPr>
        <p:blipFill>
          <a:blip r:embed="rId4"/>
          <a:srcRect l="41068" t="4158" r="3314" b="72226"/>
          <a:stretch>
            <a:fillRect/>
          </a:stretch>
        </p:blipFill>
        <p:spPr bwMode="auto">
          <a:xfrm>
            <a:off x="5410200" y="2973388"/>
            <a:ext cx="2659063"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Oval 12"/>
          <p:cNvSpPr/>
          <p:nvPr/>
        </p:nvSpPr>
        <p:spPr>
          <a:xfrm>
            <a:off x="7848600" y="5105400"/>
            <a:ext cx="1295400" cy="685800"/>
          </a:xfrm>
          <a:prstGeom prst="ellipse">
            <a:avLst/>
          </a:prstGeom>
          <a:solidFill>
            <a:schemeClr val="bg1">
              <a:lumMod val="65000"/>
              <a:alpha val="49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14" name="TextBox 23"/>
          <p:cNvSpPr txBox="1">
            <a:spLocks noChangeArrowheads="1"/>
          </p:cNvSpPr>
          <p:nvPr/>
        </p:nvSpPr>
        <p:spPr bwMode="auto">
          <a:xfrm>
            <a:off x="7772400" y="5181600"/>
            <a:ext cx="1447800" cy="523875"/>
          </a:xfrm>
          <a:prstGeom prst="rect">
            <a:avLst/>
          </a:prstGeom>
          <a:noFill/>
          <a:ln w="9525">
            <a:noFill/>
            <a:miter lim="800000"/>
            <a:headEnd/>
            <a:tailEnd/>
          </a:ln>
        </p:spPr>
        <p:txBody>
          <a:bodyPr>
            <a:prstTxWarp prst="textNoShape">
              <a:avLst/>
            </a:prstTxWarp>
            <a:spAutoFit/>
          </a:bodyPr>
          <a:lstStyle/>
          <a:p>
            <a:pPr algn="ctr"/>
            <a:r>
              <a:rPr lang="en-US" sz="2800" b="1">
                <a:solidFill>
                  <a:srgbClr val="FF0000"/>
                </a:solidFill>
              </a:rPr>
              <a:t> t &lt;&lt;</a:t>
            </a:r>
            <a:endParaRPr lang="ro-RO" sz="2800" b="1">
              <a:solidFill>
                <a:srgbClr val="FF0000"/>
              </a:solidFill>
            </a:endParaRPr>
          </a:p>
        </p:txBody>
      </p:sp>
      <p:sp>
        <p:nvSpPr>
          <p:cNvPr id="15" name="Oval 14"/>
          <p:cNvSpPr/>
          <p:nvPr/>
        </p:nvSpPr>
        <p:spPr>
          <a:xfrm>
            <a:off x="7848600" y="1447800"/>
            <a:ext cx="1295400" cy="685800"/>
          </a:xfrm>
          <a:prstGeom prst="ellipse">
            <a:avLst/>
          </a:prstGeom>
          <a:solidFill>
            <a:schemeClr val="bg1">
              <a:lumMod val="65000"/>
              <a:alpha val="49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16" name="TextBox 25"/>
          <p:cNvSpPr txBox="1">
            <a:spLocks noChangeArrowheads="1"/>
          </p:cNvSpPr>
          <p:nvPr/>
        </p:nvSpPr>
        <p:spPr bwMode="auto">
          <a:xfrm>
            <a:off x="7772400" y="1524000"/>
            <a:ext cx="1447800" cy="523875"/>
          </a:xfrm>
          <a:prstGeom prst="rect">
            <a:avLst/>
          </a:prstGeom>
          <a:noFill/>
          <a:ln w="9525">
            <a:noFill/>
            <a:miter lim="800000"/>
            <a:headEnd/>
            <a:tailEnd/>
          </a:ln>
        </p:spPr>
        <p:txBody>
          <a:bodyPr>
            <a:prstTxWarp prst="textNoShape">
              <a:avLst/>
            </a:prstTxWarp>
            <a:spAutoFit/>
          </a:bodyPr>
          <a:lstStyle/>
          <a:p>
            <a:pPr algn="ctr"/>
            <a:r>
              <a:rPr lang="en-US" sz="2800" b="1">
                <a:solidFill>
                  <a:srgbClr val="FF0000"/>
                </a:solidFill>
              </a:rPr>
              <a:t> v &gt;&gt;</a:t>
            </a:r>
            <a:endParaRPr lang="ro-RO" sz="2800" b="1">
              <a:solidFill>
                <a:srgbClr val="FF0000"/>
              </a:solidFill>
            </a:endParaRPr>
          </a:p>
        </p:txBody>
      </p:sp>
      <p:sp>
        <p:nvSpPr>
          <p:cNvPr id="17" name="Oval 16"/>
          <p:cNvSpPr/>
          <p:nvPr/>
        </p:nvSpPr>
        <p:spPr>
          <a:xfrm>
            <a:off x="7848600" y="3352800"/>
            <a:ext cx="1295400" cy="685800"/>
          </a:xfrm>
          <a:prstGeom prst="ellipse">
            <a:avLst/>
          </a:prstGeom>
          <a:solidFill>
            <a:schemeClr val="bg1">
              <a:lumMod val="65000"/>
              <a:alpha val="49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18" name="TextBox 27"/>
          <p:cNvSpPr txBox="1">
            <a:spLocks noChangeArrowheads="1"/>
          </p:cNvSpPr>
          <p:nvPr/>
        </p:nvSpPr>
        <p:spPr bwMode="auto">
          <a:xfrm>
            <a:off x="7772400" y="3429000"/>
            <a:ext cx="1447800" cy="523875"/>
          </a:xfrm>
          <a:prstGeom prst="rect">
            <a:avLst/>
          </a:prstGeom>
          <a:noFill/>
          <a:ln w="9525">
            <a:noFill/>
            <a:miter lim="800000"/>
            <a:headEnd/>
            <a:tailEnd/>
          </a:ln>
        </p:spPr>
        <p:txBody>
          <a:bodyPr>
            <a:prstTxWarp prst="textNoShape">
              <a:avLst/>
            </a:prstTxWarp>
            <a:spAutoFit/>
          </a:bodyPr>
          <a:lstStyle/>
          <a:p>
            <a:pPr algn="ctr"/>
            <a:r>
              <a:rPr lang="en-US" sz="2800" b="1">
                <a:solidFill>
                  <a:srgbClr val="FF0000"/>
                </a:solidFill>
              </a:rPr>
              <a:t> v &gt;&gt;</a:t>
            </a:r>
            <a:endParaRPr lang="ro-RO" sz="2800" b="1">
              <a:solidFill>
                <a:srgbClr val="FF0000"/>
              </a:solidFill>
            </a:endParaRPr>
          </a:p>
        </p:txBody>
      </p:sp>
      <p:sp>
        <p:nvSpPr>
          <p:cNvPr id="19" name="Oval 18"/>
          <p:cNvSpPr/>
          <p:nvPr/>
        </p:nvSpPr>
        <p:spPr>
          <a:xfrm>
            <a:off x="0" y="4648200"/>
            <a:ext cx="1295400" cy="685800"/>
          </a:xfrm>
          <a:prstGeom prst="ellipse">
            <a:avLst/>
          </a:prstGeom>
          <a:solidFill>
            <a:schemeClr val="bg1">
              <a:lumMod val="65000"/>
              <a:alpha val="49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20" name="TextBox 29"/>
          <p:cNvSpPr txBox="1">
            <a:spLocks noChangeArrowheads="1"/>
          </p:cNvSpPr>
          <p:nvPr/>
        </p:nvSpPr>
        <p:spPr bwMode="auto">
          <a:xfrm>
            <a:off x="-76200" y="4724400"/>
            <a:ext cx="1447800" cy="523875"/>
          </a:xfrm>
          <a:prstGeom prst="rect">
            <a:avLst/>
          </a:prstGeom>
          <a:noFill/>
          <a:ln w="9525">
            <a:noFill/>
            <a:miter lim="800000"/>
            <a:headEnd/>
            <a:tailEnd/>
          </a:ln>
        </p:spPr>
        <p:txBody>
          <a:bodyPr>
            <a:prstTxWarp prst="textNoShape">
              <a:avLst/>
            </a:prstTxWarp>
            <a:spAutoFit/>
          </a:bodyPr>
          <a:lstStyle/>
          <a:p>
            <a:pPr algn="ctr"/>
            <a:r>
              <a:rPr lang="en-US" sz="2800" b="1">
                <a:solidFill>
                  <a:srgbClr val="0070C0"/>
                </a:solidFill>
              </a:rPr>
              <a:t>Dya</a:t>
            </a:r>
            <a:endParaRPr lang="ro-RO" sz="2800" b="1">
              <a:solidFill>
                <a:srgbClr val="0070C0"/>
              </a:solidFill>
            </a:endParaRPr>
          </a:p>
        </p:txBody>
      </p:sp>
      <p:sp>
        <p:nvSpPr>
          <p:cNvPr id="21" name="Oval 20"/>
          <p:cNvSpPr/>
          <p:nvPr/>
        </p:nvSpPr>
        <p:spPr>
          <a:xfrm>
            <a:off x="4419600" y="4648200"/>
            <a:ext cx="1295400" cy="685800"/>
          </a:xfrm>
          <a:prstGeom prst="ellipse">
            <a:avLst/>
          </a:prstGeom>
          <a:solidFill>
            <a:schemeClr val="bg1">
              <a:lumMod val="65000"/>
              <a:alpha val="49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22" name="TextBox 31"/>
          <p:cNvSpPr txBox="1">
            <a:spLocks noChangeArrowheads="1"/>
          </p:cNvSpPr>
          <p:nvPr/>
        </p:nvSpPr>
        <p:spPr bwMode="auto">
          <a:xfrm>
            <a:off x="4343400" y="4724400"/>
            <a:ext cx="1447800" cy="523875"/>
          </a:xfrm>
          <a:prstGeom prst="rect">
            <a:avLst/>
          </a:prstGeom>
          <a:noFill/>
          <a:ln w="9525">
            <a:noFill/>
            <a:miter lim="800000"/>
            <a:headEnd/>
            <a:tailEnd/>
          </a:ln>
        </p:spPr>
        <p:txBody>
          <a:bodyPr>
            <a:prstTxWarp prst="textNoShape">
              <a:avLst/>
            </a:prstTxWarp>
            <a:spAutoFit/>
          </a:bodyPr>
          <a:lstStyle/>
          <a:p>
            <a:pPr algn="ctr"/>
            <a:r>
              <a:rPr lang="en-US" sz="2800" b="1">
                <a:solidFill>
                  <a:srgbClr val="0070C0"/>
                </a:solidFill>
              </a:rPr>
              <a:t>Sys</a:t>
            </a:r>
            <a:endParaRPr lang="ro-RO" sz="2800" b="1">
              <a:solidFill>
                <a:srgbClr val="0070C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par>
                                <p:cTn id="15" presetID="55"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strVal val="#ppt_w*0.70"/>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Effect transition="in" filter="fade">
                                      <p:cBhvr>
                                        <p:cTn id="19" dur="1000"/>
                                        <p:tgtEl>
                                          <p:spTgt spid="12"/>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strVal val="#ppt_w*0.70"/>
                                          </p:val>
                                        </p:tav>
                                        <p:tav tm="100000">
                                          <p:val>
                                            <p:strVal val="#ppt_w"/>
                                          </p:val>
                                        </p:tav>
                                      </p:tavLst>
                                    </p:anim>
                                    <p:anim calcmode="lin" valueType="num">
                                      <p:cBhvr>
                                        <p:cTn id="23" dur="1000" fill="hold"/>
                                        <p:tgtEl>
                                          <p:spTgt spid="13"/>
                                        </p:tgtEl>
                                        <p:attrNameLst>
                                          <p:attrName>ppt_h</p:attrName>
                                        </p:attrNameLst>
                                      </p:cBhvr>
                                      <p:tavLst>
                                        <p:tav tm="0">
                                          <p:val>
                                            <p:strVal val="#ppt_h"/>
                                          </p:val>
                                        </p:tav>
                                        <p:tav tm="100000">
                                          <p:val>
                                            <p:strVal val="#ppt_h"/>
                                          </p:val>
                                        </p:tav>
                                      </p:tavLst>
                                    </p:anim>
                                    <p:animEffect transition="in" filter="fade">
                                      <p:cBhvr>
                                        <p:cTn id="24" dur="1000"/>
                                        <p:tgtEl>
                                          <p:spTgt spid="13"/>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strVal val="#ppt_w*0.70"/>
                                          </p:val>
                                        </p:tav>
                                        <p:tav tm="100000">
                                          <p:val>
                                            <p:strVal val="#ppt_w"/>
                                          </p:val>
                                        </p:tav>
                                      </p:tavLst>
                                    </p:anim>
                                    <p:anim calcmode="lin" valueType="num">
                                      <p:cBhvr>
                                        <p:cTn id="28" dur="1000" fill="hold"/>
                                        <p:tgtEl>
                                          <p:spTgt spid="14"/>
                                        </p:tgtEl>
                                        <p:attrNameLst>
                                          <p:attrName>ppt_h</p:attrName>
                                        </p:attrNameLst>
                                      </p:cBhvr>
                                      <p:tavLst>
                                        <p:tav tm="0">
                                          <p:val>
                                            <p:strVal val="#ppt_h"/>
                                          </p:val>
                                        </p:tav>
                                        <p:tav tm="100000">
                                          <p:val>
                                            <p:strVal val="#ppt_h"/>
                                          </p:val>
                                        </p:tav>
                                      </p:tavLst>
                                    </p:anim>
                                    <p:animEffect transition="in" filter="fade">
                                      <p:cBhvr>
                                        <p:cTn id="29" dur="1000"/>
                                        <p:tgtEl>
                                          <p:spTgt spid="14"/>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1000" fill="hold"/>
                                        <p:tgtEl>
                                          <p:spTgt spid="15"/>
                                        </p:tgtEl>
                                        <p:attrNameLst>
                                          <p:attrName>ppt_w</p:attrName>
                                        </p:attrNameLst>
                                      </p:cBhvr>
                                      <p:tavLst>
                                        <p:tav tm="0">
                                          <p:val>
                                            <p:strVal val="#ppt_w*0.70"/>
                                          </p:val>
                                        </p:tav>
                                        <p:tav tm="100000">
                                          <p:val>
                                            <p:strVal val="#ppt_w"/>
                                          </p:val>
                                        </p:tav>
                                      </p:tavLst>
                                    </p:anim>
                                    <p:anim calcmode="lin" valueType="num">
                                      <p:cBhvr>
                                        <p:cTn id="33" dur="1000" fill="hold"/>
                                        <p:tgtEl>
                                          <p:spTgt spid="15"/>
                                        </p:tgtEl>
                                        <p:attrNameLst>
                                          <p:attrName>ppt_h</p:attrName>
                                        </p:attrNameLst>
                                      </p:cBhvr>
                                      <p:tavLst>
                                        <p:tav tm="0">
                                          <p:val>
                                            <p:strVal val="#ppt_h"/>
                                          </p:val>
                                        </p:tav>
                                        <p:tav tm="100000">
                                          <p:val>
                                            <p:strVal val="#ppt_h"/>
                                          </p:val>
                                        </p:tav>
                                      </p:tavLst>
                                    </p:anim>
                                    <p:animEffect transition="in" filter="fade">
                                      <p:cBhvr>
                                        <p:cTn id="34" dur="1000"/>
                                        <p:tgtEl>
                                          <p:spTgt spid="15"/>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ppt_w</p:attrName>
                                        </p:attrNameLst>
                                      </p:cBhvr>
                                      <p:tavLst>
                                        <p:tav tm="0">
                                          <p:val>
                                            <p:strVal val="#ppt_w*0.70"/>
                                          </p:val>
                                        </p:tav>
                                        <p:tav tm="100000">
                                          <p:val>
                                            <p:strVal val="#ppt_w"/>
                                          </p:val>
                                        </p:tav>
                                      </p:tavLst>
                                    </p:anim>
                                    <p:anim calcmode="lin" valueType="num">
                                      <p:cBhvr>
                                        <p:cTn id="38" dur="1000" fill="hold"/>
                                        <p:tgtEl>
                                          <p:spTgt spid="16"/>
                                        </p:tgtEl>
                                        <p:attrNameLst>
                                          <p:attrName>ppt_h</p:attrName>
                                        </p:attrNameLst>
                                      </p:cBhvr>
                                      <p:tavLst>
                                        <p:tav tm="0">
                                          <p:val>
                                            <p:strVal val="#ppt_h"/>
                                          </p:val>
                                        </p:tav>
                                        <p:tav tm="100000">
                                          <p:val>
                                            <p:strVal val="#ppt_h"/>
                                          </p:val>
                                        </p:tav>
                                      </p:tavLst>
                                    </p:anim>
                                    <p:animEffect transition="in" filter="fade">
                                      <p:cBhvr>
                                        <p:cTn id="39" dur="1000"/>
                                        <p:tgtEl>
                                          <p:spTgt spid="16"/>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1000" fill="hold"/>
                                        <p:tgtEl>
                                          <p:spTgt spid="17"/>
                                        </p:tgtEl>
                                        <p:attrNameLst>
                                          <p:attrName>ppt_w</p:attrName>
                                        </p:attrNameLst>
                                      </p:cBhvr>
                                      <p:tavLst>
                                        <p:tav tm="0">
                                          <p:val>
                                            <p:strVal val="#ppt_w*0.70"/>
                                          </p:val>
                                        </p:tav>
                                        <p:tav tm="100000">
                                          <p:val>
                                            <p:strVal val="#ppt_w"/>
                                          </p:val>
                                        </p:tav>
                                      </p:tavLst>
                                    </p:anim>
                                    <p:anim calcmode="lin" valueType="num">
                                      <p:cBhvr>
                                        <p:cTn id="43" dur="1000" fill="hold"/>
                                        <p:tgtEl>
                                          <p:spTgt spid="17"/>
                                        </p:tgtEl>
                                        <p:attrNameLst>
                                          <p:attrName>ppt_h</p:attrName>
                                        </p:attrNameLst>
                                      </p:cBhvr>
                                      <p:tavLst>
                                        <p:tav tm="0">
                                          <p:val>
                                            <p:strVal val="#ppt_h"/>
                                          </p:val>
                                        </p:tav>
                                        <p:tav tm="100000">
                                          <p:val>
                                            <p:strVal val="#ppt_h"/>
                                          </p:val>
                                        </p:tav>
                                      </p:tavLst>
                                    </p:anim>
                                    <p:animEffect transition="in" filter="fade">
                                      <p:cBhvr>
                                        <p:cTn id="44" dur="1000"/>
                                        <p:tgtEl>
                                          <p:spTgt spid="17"/>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1000" fill="hold"/>
                                        <p:tgtEl>
                                          <p:spTgt spid="18"/>
                                        </p:tgtEl>
                                        <p:attrNameLst>
                                          <p:attrName>ppt_w</p:attrName>
                                        </p:attrNameLst>
                                      </p:cBhvr>
                                      <p:tavLst>
                                        <p:tav tm="0">
                                          <p:val>
                                            <p:strVal val="#ppt_w*0.70"/>
                                          </p:val>
                                        </p:tav>
                                        <p:tav tm="100000">
                                          <p:val>
                                            <p:strVal val="#ppt_w"/>
                                          </p:val>
                                        </p:tav>
                                      </p:tavLst>
                                    </p:anim>
                                    <p:anim calcmode="lin" valueType="num">
                                      <p:cBhvr>
                                        <p:cTn id="48" dur="1000" fill="hold"/>
                                        <p:tgtEl>
                                          <p:spTgt spid="18"/>
                                        </p:tgtEl>
                                        <p:attrNameLst>
                                          <p:attrName>ppt_h</p:attrName>
                                        </p:attrNameLst>
                                      </p:cBhvr>
                                      <p:tavLst>
                                        <p:tav tm="0">
                                          <p:val>
                                            <p:strVal val="#ppt_h"/>
                                          </p:val>
                                        </p:tav>
                                        <p:tav tm="100000">
                                          <p:val>
                                            <p:strVal val="#ppt_h"/>
                                          </p:val>
                                        </p:tav>
                                      </p:tavLst>
                                    </p:anim>
                                    <p:animEffect transition="in" filter="fade">
                                      <p:cBhvr>
                                        <p:cTn id="49" dur="1000"/>
                                        <p:tgtEl>
                                          <p:spTgt spid="18"/>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1000" fill="hold"/>
                                        <p:tgtEl>
                                          <p:spTgt spid="21"/>
                                        </p:tgtEl>
                                        <p:attrNameLst>
                                          <p:attrName>ppt_w</p:attrName>
                                        </p:attrNameLst>
                                      </p:cBhvr>
                                      <p:tavLst>
                                        <p:tav tm="0">
                                          <p:val>
                                            <p:strVal val="#ppt_w*0.70"/>
                                          </p:val>
                                        </p:tav>
                                        <p:tav tm="100000">
                                          <p:val>
                                            <p:strVal val="#ppt_w"/>
                                          </p:val>
                                        </p:tav>
                                      </p:tavLst>
                                    </p:anim>
                                    <p:anim calcmode="lin" valueType="num">
                                      <p:cBhvr>
                                        <p:cTn id="53" dur="1000" fill="hold"/>
                                        <p:tgtEl>
                                          <p:spTgt spid="21"/>
                                        </p:tgtEl>
                                        <p:attrNameLst>
                                          <p:attrName>ppt_h</p:attrName>
                                        </p:attrNameLst>
                                      </p:cBhvr>
                                      <p:tavLst>
                                        <p:tav tm="0">
                                          <p:val>
                                            <p:strVal val="#ppt_h"/>
                                          </p:val>
                                        </p:tav>
                                        <p:tav tm="100000">
                                          <p:val>
                                            <p:strVal val="#ppt_h"/>
                                          </p:val>
                                        </p:tav>
                                      </p:tavLst>
                                    </p:anim>
                                    <p:animEffect transition="in" filter="fade">
                                      <p:cBhvr>
                                        <p:cTn id="54" dur="1000"/>
                                        <p:tgtEl>
                                          <p:spTgt spid="21"/>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1000" fill="hold"/>
                                        <p:tgtEl>
                                          <p:spTgt spid="22"/>
                                        </p:tgtEl>
                                        <p:attrNameLst>
                                          <p:attrName>ppt_w</p:attrName>
                                        </p:attrNameLst>
                                      </p:cBhvr>
                                      <p:tavLst>
                                        <p:tav tm="0">
                                          <p:val>
                                            <p:strVal val="#ppt_w*0.70"/>
                                          </p:val>
                                        </p:tav>
                                        <p:tav tm="100000">
                                          <p:val>
                                            <p:strVal val="#ppt_w"/>
                                          </p:val>
                                        </p:tav>
                                      </p:tavLst>
                                    </p:anim>
                                    <p:anim calcmode="lin" valueType="num">
                                      <p:cBhvr>
                                        <p:cTn id="58" dur="1000" fill="hold"/>
                                        <p:tgtEl>
                                          <p:spTgt spid="22"/>
                                        </p:tgtEl>
                                        <p:attrNameLst>
                                          <p:attrName>ppt_h</p:attrName>
                                        </p:attrNameLst>
                                      </p:cBhvr>
                                      <p:tavLst>
                                        <p:tav tm="0">
                                          <p:val>
                                            <p:strVal val="#ppt_h"/>
                                          </p:val>
                                        </p:tav>
                                        <p:tav tm="100000">
                                          <p:val>
                                            <p:strVal val="#ppt_h"/>
                                          </p:val>
                                        </p:tav>
                                      </p:tavLst>
                                    </p:anim>
                                    <p:animEffect transition="in" filter="fade">
                                      <p:cBhvr>
                                        <p:cTn id="5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P spid="17" grpId="0" animBg="1"/>
      <p:bldP spid="18" grpId="0"/>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p:cNvSpPr>
            <a:spLocks noChangeArrowheads="1"/>
          </p:cNvSpPr>
          <p:nvPr/>
        </p:nvSpPr>
        <p:spPr bwMode="invGray">
          <a:xfrm>
            <a:off x="152400" y="762000"/>
            <a:ext cx="8763000" cy="76184"/>
          </a:xfrm>
          <a:prstGeom prst="roundRect">
            <a:avLst>
              <a:gd name="adj" fmla="val 50000"/>
            </a:avLst>
          </a:prstGeom>
          <a:gradFill rotWithShape="0">
            <a:gsLst>
              <a:gs pos="0">
                <a:srgbClr val="000000"/>
              </a:gs>
              <a:gs pos="39999">
                <a:srgbClr val="0A128C"/>
              </a:gs>
              <a:gs pos="70000">
                <a:srgbClr val="181CC7"/>
              </a:gs>
              <a:gs pos="88000">
                <a:srgbClr val="7005D4"/>
              </a:gs>
              <a:gs pos="100000">
                <a:srgbClr val="8C3D91"/>
              </a:gs>
            </a:gsLst>
            <a:lin ang="0"/>
          </a:gradFill>
          <a:ln w="9525" algn="ctr">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lgn="ctr">
              <a:defRPr/>
            </a:pPr>
            <a:endParaRPr lang="ro-RO"/>
          </a:p>
        </p:txBody>
      </p:sp>
      <p:sp>
        <p:nvSpPr>
          <p:cNvPr id="4" name="AutoShape 4"/>
          <p:cNvSpPr>
            <a:spLocks noChangeArrowheads="1"/>
          </p:cNvSpPr>
          <p:nvPr/>
        </p:nvSpPr>
        <p:spPr bwMode="invGray">
          <a:xfrm rot="5400000" flipV="1">
            <a:off x="1089661" y="3406141"/>
            <a:ext cx="6705598" cy="45719"/>
          </a:xfrm>
          <a:prstGeom prst="roundRect">
            <a:avLst>
              <a:gd name="adj" fmla="val 50000"/>
            </a:avLst>
          </a:prstGeom>
          <a:gradFill rotWithShape="0">
            <a:gsLst>
              <a:gs pos="0">
                <a:srgbClr val="000000"/>
              </a:gs>
              <a:gs pos="39999">
                <a:srgbClr val="0A128C"/>
              </a:gs>
              <a:gs pos="70000">
                <a:srgbClr val="181CC7"/>
              </a:gs>
              <a:gs pos="88000">
                <a:srgbClr val="7005D4"/>
              </a:gs>
              <a:gs pos="100000">
                <a:srgbClr val="8C3D91"/>
              </a:gs>
            </a:gsLst>
            <a:lin ang="0"/>
          </a:gradFill>
          <a:ln w="9525" algn="ctr">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lgn="ctr">
              <a:defRPr/>
            </a:pPr>
            <a:endParaRPr lang="ro-RO"/>
          </a:p>
        </p:txBody>
      </p:sp>
      <p:sp>
        <p:nvSpPr>
          <p:cNvPr id="6" name="Text Box 3"/>
          <p:cNvSpPr txBox="1">
            <a:spLocks noChangeArrowheads="1"/>
          </p:cNvSpPr>
          <p:nvPr/>
        </p:nvSpPr>
        <p:spPr bwMode="auto">
          <a:xfrm>
            <a:off x="1323975" y="1468438"/>
            <a:ext cx="1239838" cy="847725"/>
          </a:xfrm>
          <a:prstGeom prst="rect">
            <a:avLst/>
          </a:prstGeom>
          <a:noFill/>
          <a:ln w="25400">
            <a:solidFill>
              <a:schemeClr val="tx1"/>
            </a:solidFill>
            <a:miter lim="800000"/>
            <a:headEnd/>
            <a:tailEnd/>
          </a:ln>
        </p:spPr>
        <p:txBody>
          <a:bodyPr wrap="none">
            <a:prstTxWarp prst="textNoShape">
              <a:avLst/>
            </a:prstTxWarp>
            <a:spAutoFit/>
          </a:bodyPr>
          <a:lstStyle/>
          <a:p>
            <a:pPr algn="ctr"/>
            <a:r>
              <a:rPr lang="en-GB" sz="2400" b="1"/>
              <a:t>PWV</a:t>
            </a:r>
          </a:p>
          <a:p>
            <a:pPr algn="ctr"/>
            <a:r>
              <a:rPr lang="en-GB" sz="2400" b="1">
                <a:sym typeface="Symbol" charset="2"/>
              </a:rPr>
              <a:t></a:t>
            </a:r>
            <a:r>
              <a:rPr lang="en-GB" sz="2400" b="1"/>
              <a:t> 5 m/s</a:t>
            </a:r>
          </a:p>
        </p:txBody>
      </p:sp>
      <p:sp>
        <p:nvSpPr>
          <p:cNvPr id="7" name="Text Box 4"/>
          <p:cNvSpPr txBox="1">
            <a:spLocks noChangeArrowheads="1"/>
          </p:cNvSpPr>
          <p:nvPr/>
        </p:nvSpPr>
        <p:spPr bwMode="auto">
          <a:xfrm>
            <a:off x="879338" y="2641600"/>
            <a:ext cx="2124350" cy="830997"/>
          </a:xfrm>
          <a:prstGeom prst="rect">
            <a:avLst/>
          </a:prstGeom>
          <a:noFill/>
          <a:ln w="25400">
            <a:solidFill>
              <a:schemeClr val="tx1"/>
            </a:solidFill>
            <a:miter lim="800000"/>
            <a:headEnd/>
            <a:tailEnd/>
          </a:ln>
        </p:spPr>
        <p:txBody>
          <a:bodyPr wrap="none">
            <a:prstTxWarp prst="textNoShape">
              <a:avLst/>
            </a:prstTxWarp>
            <a:spAutoFit/>
          </a:bodyPr>
          <a:lstStyle/>
          <a:p>
            <a:pPr algn="ctr"/>
            <a:r>
              <a:rPr lang="en-GB" sz="2400" b="1" dirty="0"/>
              <a:t>Reflected wave</a:t>
            </a:r>
          </a:p>
          <a:p>
            <a:pPr algn="ctr"/>
            <a:r>
              <a:rPr lang="en-GB" sz="2400" b="1" dirty="0"/>
              <a:t>in </a:t>
            </a:r>
            <a:r>
              <a:rPr lang="en-GB" sz="2400" b="1" dirty="0">
                <a:solidFill>
                  <a:schemeClr val="tx2">
                    <a:lumMod val="75000"/>
                  </a:schemeClr>
                </a:solidFill>
              </a:rPr>
              <a:t>diastole</a:t>
            </a:r>
          </a:p>
        </p:txBody>
      </p:sp>
      <p:sp>
        <p:nvSpPr>
          <p:cNvPr id="8" name="Text Box 5"/>
          <p:cNvSpPr txBox="1">
            <a:spLocks noChangeArrowheads="1"/>
          </p:cNvSpPr>
          <p:nvPr/>
        </p:nvSpPr>
        <p:spPr bwMode="auto">
          <a:xfrm>
            <a:off x="830262" y="3803650"/>
            <a:ext cx="2293938" cy="847725"/>
          </a:xfrm>
          <a:prstGeom prst="rect">
            <a:avLst/>
          </a:prstGeom>
          <a:noFill/>
          <a:ln w="25400">
            <a:solidFill>
              <a:schemeClr val="tx1"/>
            </a:solidFill>
            <a:miter lim="800000"/>
            <a:headEnd/>
            <a:tailEnd/>
          </a:ln>
        </p:spPr>
        <p:txBody>
          <a:bodyPr wrap="none">
            <a:prstTxWarp prst="textNoShape">
              <a:avLst/>
            </a:prstTxWarp>
            <a:spAutoFit/>
          </a:bodyPr>
          <a:lstStyle/>
          <a:p>
            <a:pPr algn="ctr"/>
            <a:r>
              <a:rPr lang="en-GB" sz="2400" b="1" dirty="0">
                <a:sym typeface="Symbol" charset="2"/>
              </a:rPr>
              <a:t> </a:t>
            </a:r>
            <a:r>
              <a:rPr lang="en-GB" sz="2400" b="1" dirty="0"/>
              <a:t>Central</a:t>
            </a:r>
          </a:p>
          <a:p>
            <a:pPr algn="ctr"/>
            <a:r>
              <a:rPr lang="en-GB" sz="2400" b="1" dirty="0" err="1"/>
              <a:t>diast</a:t>
            </a:r>
            <a:r>
              <a:rPr lang="en-GB" sz="2400" b="1" dirty="0"/>
              <a:t> pressure</a:t>
            </a:r>
          </a:p>
        </p:txBody>
      </p:sp>
      <p:sp>
        <p:nvSpPr>
          <p:cNvPr id="9" name="Text Box 6"/>
          <p:cNvSpPr txBox="1">
            <a:spLocks noChangeArrowheads="1"/>
          </p:cNvSpPr>
          <p:nvPr/>
        </p:nvSpPr>
        <p:spPr bwMode="auto">
          <a:xfrm>
            <a:off x="534988" y="4943475"/>
            <a:ext cx="2970212" cy="847725"/>
          </a:xfrm>
          <a:prstGeom prst="rect">
            <a:avLst/>
          </a:prstGeom>
          <a:noFill/>
          <a:ln w="25400">
            <a:solidFill>
              <a:schemeClr val="tx1"/>
            </a:solidFill>
            <a:miter lim="800000"/>
            <a:headEnd/>
            <a:tailEnd/>
          </a:ln>
        </p:spPr>
        <p:txBody>
          <a:bodyPr wrap="none">
            <a:prstTxWarp prst="textNoShape">
              <a:avLst/>
            </a:prstTxWarp>
            <a:spAutoFit/>
          </a:bodyPr>
          <a:lstStyle/>
          <a:p>
            <a:pPr algn="ctr">
              <a:buFont typeface="Symbol" charset="2"/>
              <a:buChar char="­"/>
            </a:pPr>
            <a:r>
              <a:rPr lang="en-GB" sz="2400" b="1">
                <a:sym typeface="Symbol" charset="2"/>
              </a:rPr>
              <a:t>Coronary</a:t>
            </a:r>
          </a:p>
          <a:p>
            <a:pPr algn="ctr">
              <a:buFont typeface="Symbol" charset="2"/>
              <a:buNone/>
            </a:pPr>
            <a:r>
              <a:rPr lang="en-GB" sz="2400" b="1">
                <a:sym typeface="Symbol" charset="2"/>
              </a:rPr>
              <a:t>perfusion pressure</a:t>
            </a:r>
          </a:p>
        </p:txBody>
      </p:sp>
      <p:sp>
        <p:nvSpPr>
          <p:cNvPr id="10" name="Line 7"/>
          <p:cNvSpPr>
            <a:spLocks noChangeShapeType="1"/>
          </p:cNvSpPr>
          <p:nvPr/>
        </p:nvSpPr>
        <p:spPr bwMode="auto">
          <a:xfrm flipH="1">
            <a:off x="1954213" y="2357438"/>
            <a:ext cx="4762" cy="239712"/>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11" name="Line 8"/>
          <p:cNvSpPr>
            <a:spLocks noChangeShapeType="1"/>
          </p:cNvSpPr>
          <p:nvPr/>
        </p:nvSpPr>
        <p:spPr bwMode="auto">
          <a:xfrm flipH="1">
            <a:off x="1958975" y="3525838"/>
            <a:ext cx="4763" cy="239712"/>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12" name="Line 9"/>
          <p:cNvSpPr>
            <a:spLocks noChangeShapeType="1"/>
          </p:cNvSpPr>
          <p:nvPr/>
        </p:nvSpPr>
        <p:spPr bwMode="auto">
          <a:xfrm flipH="1">
            <a:off x="1958975" y="4675188"/>
            <a:ext cx="4763" cy="239712"/>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grpSp>
        <p:nvGrpSpPr>
          <p:cNvPr id="13" name="Group 10"/>
          <p:cNvGrpSpPr>
            <a:grpSpLocks/>
          </p:cNvGrpSpPr>
          <p:nvPr/>
        </p:nvGrpSpPr>
        <p:grpSpPr bwMode="auto">
          <a:xfrm>
            <a:off x="4656138" y="990014"/>
            <a:ext cx="4420082" cy="5242511"/>
            <a:chOff x="1728" y="213"/>
            <a:chExt cx="4304" cy="4233"/>
          </a:xfrm>
        </p:grpSpPr>
        <p:sp>
          <p:nvSpPr>
            <p:cNvPr id="14" name="Text Box 12"/>
            <p:cNvSpPr txBox="1">
              <a:spLocks noChangeArrowheads="1"/>
            </p:cNvSpPr>
            <p:nvPr/>
          </p:nvSpPr>
          <p:spPr bwMode="auto">
            <a:xfrm>
              <a:off x="1728" y="213"/>
              <a:ext cx="1410" cy="671"/>
            </a:xfrm>
            <a:prstGeom prst="rect">
              <a:avLst/>
            </a:prstGeom>
            <a:noFill/>
            <a:ln w="25400">
              <a:solidFill>
                <a:srgbClr val="FFFF00"/>
              </a:solidFill>
              <a:miter lim="800000"/>
              <a:headEnd/>
              <a:tailEnd/>
            </a:ln>
          </p:spPr>
          <p:txBody>
            <a:bodyPr>
              <a:prstTxWarp prst="textNoShape">
                <a:avLst/>
              </a:prstTxWarp>
              <a:spAutoFit/>
            </a:bodyPr>
            <a:lstStyle/>
            <a:p>
              <a:pPr algn="ctr"/>
              <a:r>
                <a:rPr lang="en-GB" sz="2400" b="1" dirty="0">
                  <a:solidFill>
                    <a:srgbClr val="FFFF00"/>
                  </a:solidFill>
                </a:rPr>
                <a:t>PWV</a:t>
              </a:r>
            </a:p>
            <a:p>
              <a:pPr algn="ctr"/>
              <a:r>
                <a:rPr lang="en-GB" sz="2400" b="1" dirty="0">
                  <a:solidFill>
                    <a:srgbClr val="FFFF00"/>
                  </a:solidFill>
                  <a:sym typeface="Symbol" charset="2"/>
                </a:rPr>
                <a:t></a:t>
              </a:r>
              <a:r>
                <a:rPr lang="en-GB" sz="2400" b="1" dirty="0">
                  <a:solidFill>
                    <a:srgbClr val="FFFF00"/>
                  </a:solidFill>
                </a:rPr>
                <a:t> 15 m/s</a:t>
              </a:r>
            </a:p>
          </p:txBody>
        </p:sp>
        <p:sp>
          <p:nvSpPr>
            <p:cNvPr id="15" name="Text Box 13"/>
            <p:cNvSpPr txBox="1">
              <a:spLocks noChangeArrowheads="1"/>
            </p:cNvSpPr>
            <p:nvPr/>
          </p:nvSpPr>
          <p:spPr bwMode="auto">
            <a:xfrm>
              <a:off x="2314" y="1136"/>
              <a:ext cx="2894" cy="671"/>
            </a:xfrm>
            <a:prstGeom prst="rect">
              <a:avLst/>
            </a:prstGeom>
            <a:noFill/>
            <a:ln w="25400">
              <a:solidFill>
                <a:schemeClr val="tx1"/>
              </a:solidFill>
              <a:miter lim="800000"/>
              <a:headEnd/>
              <a:tailEnd/>
            </a:ln>
          </p:spPr>
          <p:txBody>
            <a:bodyPr wrap="square">
              <a:prstTxWarp prst="textNoShape">
                <a:avLst/>
              </a:prstTxWarp>
              <a:spAutoFit/>
            </a:bodyPr>
            <a:lstStyle/>
            <a:p>
              <a:pPr algn="ctr"/>
              <a:r>
                <a:rPr lang="en-GB" sz="2400" b="1" dirty="0"/>
                <a:t>Reflected wave</a:t>
              </a:r>
            </a:p>
            <a:p>
              <a:pPr algn="ctr"/>
              <a:r>
                <a:rPr lang="en-GB" sz="2400" b="1" dirty="0"/>
                <a:t>in </a:t>
              </a:r>
              <a:r>
                <a:rPr lang="en-GB" sz="2400" b="1" dirty="0">
                  <a:solidFill>
                    <a:srgbClr val="61B6FF"/>
                  </a:solidFill>
                </a:rPr>
                <a:t>systole</a:t>
              </a:r>
            </a:p>
          </p:txBody>
        </p:sp>
        <p:sp>
          <p:nvSpPr>
            <p:cNvPr id="16" name="Text Box 14"/>
            <p:cNvSpPr txBox="1">
              <a:spLocks noChangeArrowheads="1"/>
            </p:cNvSpPr>
            <p:nvPr/>
          </p:nvSpPr>
          <p:spPr bwMode="auto">
            <a:xfrm>
              <a:off x="1728" y="1985"/>
              <a:ext cx="2303" cy="572"/>
            </a:xfrm>
            <a:prstGeom prst="rect">
              <a:avLst/>
            </a:prstGeom>
            <a:noFill/>
            <a:ln w="25400">
              <a:solidFill>
                <a:schemeClr val="bg1"/>
              </a:solidFill>
              <a:miter lim="800000"/>
              <a:headEnd/>
              <a:tailEnd/>
            </a:ln>
          </p:spPr>
          <p:txBody>
            <a:bodyPr>
              <a:prstTxWarp prst="textNoShape">
                <a:avLst/>
              </a:prstTxWarp>
              <a:spAutoFit/>
            </a:bodyPr>
            <a:lstStyle/>
            <a:p>
              <a:pPr algn="ctr"/>
              <a:r>
                <a:rPr lang="en-GB" sz="2000" b="1">
                  <a:solidFill>
                    <a:schemeClr val="bg1"/>
                  </a:solidFill>
                  <a:sym typeface="Symbol" charset="2"/>
                </a:rPr>
                <a:t></a:t>
              </a:r>
              <a:r>
                <a:rPr lang="en-GB" sz="2000" b="1">
                  <a:sym typeface="Symbol" charset="2"/>
                </a:rPr>
                <a:t> </a:t>
              </a:r>
              <a:r>
                <a:rPr lang="en-GB" sz="2000" b="1"/>
                <a:t>Central</a:t>
              </a:r>
            </a:p>
            <a:p>
              <a:pPr algn="ctr"/>
              <a:r>
                <a:rPr lang="en-GB" sz="2000" b="1"/>
                <a:t>syst pressure</a:t>
              </a:r>
            </a:p>
          </p:txBody>
        </p:sp>
        <p:sp>
          <p:nvSpPr>
            <p:cNvPr id="17" name="Text Box 15"/>
            <p:cNvSpPr txBox="1">
              <a:spLocks noChangeArrowheads="1"/>
            </p:cNvSpPr>
            <p:nvPr/>
          </p:nvSpPr>
          <p:spPr bwMode="auto">
            <a:xfrm>
              <a:off x="2275" y="2704"/>
              <a:ext cx="1233" cy="572"/>
            </a:xfrm>
            <a:prstGeom prst="rect">
              <a:avLst/>
            </a:prstGeom>
            <a:noFill/>
            <a:ln w="25400">
              <a:solidFill>
                <a:schemeClr val="tx1"/>
              </a:solidFill>
              <a:miter lim="800000"/>
              <a:headEnd/>
              <a:tailEnd/>
            </a:ln>
          </p:spPr>
          <p:txBody>
            <a:bodyPr wrap="none">
              <a:prstTxWarp prst="textNoShape">
                <a:avLst/>
              </a:prstTxWarp>
              <a:spAutoFit/>
            </a:bodyPr>
            <a:lstStyle/>
            <a:p>
              <a:pPr algn="ctr"/>
              <a:r>
                <a:rPr lang="en-GB" sz="2000" b="1">
                  <a:sym typeface="Symbol" charset="2"/>
                </a:rPr>
                <a:t> LV</a:t>
              </a:r>
              <a:endParaRPr lang="en-GB" sz="2000" b="1"/>
            </a:p>
            <a:p>
              <a:pPr algn="ctr"/>
              <a:r>
                <a:rPr lang="en-GB" sz="2000" b="1"/>
                <a:t>afterload</a:t>
              </a:r>
            </a:p>
          </p:txBody>
        </p:sp>
        <p:sp>
          <p:nvSpPr>
            <p:cNvPr id="18" name="Text Box 16"/>
            <p:cNvSpPr txBox="1">
              <a:spLocks noChangeArrowheads="1"/>
            </p:cNvSpPr>
            <p:nvPr/>
          </p:nvSpPr>
          <p:spPr bwMode="auto">
            <a:xfrm>
              <a:off x="3657" y="2704"/>
              <a:ext cx="2293" cy="572"/>
            </a:xfrm>
            <a:prstGeom prst="rect">
              <a:avLst/>
            </a:prstGeom>
            <a:noFill/>
            <a:ln w="25400">
              <a:solidFill>
                <a:schemeClr val="tx1"/>
              </a:solidFill>
              <a:miter lim="800000"/>
              <a:headEnd/>
              <a:tailEnd/>
            </a:ln>
          </p:spPr>
          <p:txBody>
            <a:bodyPr wrap="square">
              <a:prstTxWarp prst="textNoShape">
                <a:avLst/>
              </a:prstTxWarp>
              <a:spAutoFit/>
            </a:bodyPr>
            <a:lstStyle/>
            <a:p>
              <a:pPr algn="ctr">
                <a:buFont typeface="Symbol" charset="2"/>
                <a:buNone/>
              </a:pPr>
              <a:r>
                <a:rPr lang="en-GB" sz="2000" b="1">
                  <a:sym typeface="Symbol" charset="2"/>
                </a:rPr>
                <a:t> Coronary</a:t>
              </a:r>
            </a:p>
            <a:p>
              <a:pPr algn="ctr">
                <a:buFont typeface="Symbol" charset="2"/>
                <a:buNone/>
              </a:pPr>
              <a:r>
                <a:rPr lang="en-GB" sz="2000" b="1">
                  <a:sym typeface="Symbol" charset="2"/>
                </a:rPr>
                <a:t>perfusion pressure</a:t>
              </a:r>
            </a:p>
          </p:txBody>
        </p:sp>
        <p:sp>
          <p:nvSpPr>
            <p:cNvPr id="19" name="Text Box 17"/>
            <p:cNvSpPr txBox="1">
              <a:spLocks noChangeArrowheads="1"/>
            </p:cNvSpPr>
            <p:nvPr/>
          </p:nvSpPr>
          <p:spPr bwMode="auto">
            <a:xfrm>
              <a:off x="3927" y="1981"/>
              <a:ext cx="1886" cy="572"/>
            </a:xfrm>
            <a:prstGeom prst="rect">
              <a:avLst/>
            </a:prstGeom>
            <a:noFill/>
            <a:ln w="25400">
              <a:solidFill>
                <a:schemeClr val="bg1"/>
              </a:solidFill>
              <a:miter lim="800000"/>
              <a:headEnd/>
              <a:tailEnd/>
            </a:ln>
          </p:spPr>
          <p:txBody>
            <a:bodyPr wrap="none">
              <a:prstTxWarp prst="textNoShape">
                <a:avLst/>
              </a:prstTxWarp>
              <a:spAutoFit/>
            </a:bodyPr>
            <a:lstStyle/>
            <a:p>
              <a:pPr algn="ctr"/>
              <a:r>
                <a:rPr lang="en-GB" sz="2000" b="1">
                  <a:sym typeface="Symbol" charset="2"/>
                </a:rPr>
                <a:t> </a:t>
              </a:r>
              <a:r>
                <a:rPr lang="en-GB" sz="2000" b="1"/>
                <a:t>Central</a:t>
              </a:r>
            </a:p>
            <a:p>
              <a:pPr algn="ctr"/>
              <a:r>
                <a:rPr lang="en-GB" sz="2000" b="1"/>
                <a:t>diast pressure</a:t>
              </a:r>
            </a:p>
          </p:txBody>
        </p:sp>
        <p:sp>
          <p:nvSpPr>
            <p:cNvPr id="20" name="Text Box 18"/>
            <p:cNvSpPr txBox="1">
              <a:spLocks noChangeArrowheads="1"/>
            </p:cNvSpPr>
            <p:nvPr/>
          </p:nvSpPr>
          <p:spPr bwMode="auto">
            <a:xfrm>
              <a:off x="1728" y="3626"/>
              <a:ext cx="4304" cy="820"/>
            </a:xfrm>
            <a:prstGeom prst="rect">
              <a:avLst/>
            </a:prstGeom>
            <a:noFill/>
            <a:ln w="25400">
              <a:solidFill>
                <a:schemeClr val="tx1">
                  <a:lumMod val="50000"/>
                  <a:lumOff val="50000"/>
                </a:schemeClr>
              </a:solidFill>
              <a:miter lim="800000"/>
              <a:headEnd/>
              <a:tailEnd/>
            </a:ln>
            <a:effectLst/>
          </p:spPr>
          <p:txBody>
            <a:bodyPr>
              <a:spAutoFit/>
            </a:bodyPr>
            <a:lstStyle/>
            <a:p>
              <a:pPr algn="ctr">
                <a:defRPr/>
              </a:pPr>
              <a:r>
                <a:rPr lang="en-GB" sz="2000" b="1" dirty="0" err="1" smtClean="0">
                  <a:solidFill>
                    <a:srgbClr val="FFFF00"/>
                  </a:solidFill>
                  <a:effectLst>
                    <a:outerShdw blurRad="38100" dist="38100" dir="2700000" algn="tl">
                      <a:srgbClr val="000000">
                        <a:alpha val="43137"/>
                      </a:srgbClr>
                    </a:outerShdw>
                  </a:effectLst>
                </a:rPr>
                <a:t>Subendocardial</a:t>
              </a:r>
              <a:r>
                <a:rPr lang="en-GB" sz="2000" b="1" dirty="0" smtClean="0">
                  <a:solidFill>
                    <a:srgbClr val="FFFF00"/>
                  </a:solidFill>
                  <a:effectLst>
                    <a:outerShdw blurRad="38100" dist="38100" dir="2700000" algn="tl">
                      <a:srgbClr val="000000">
                        <a:alpha val="43137"/>
                      </a:srgbClr>
                    </a:outerShdw>
                  </a:effectLst>
                </a:rPr>
                <a:t> </a:t>
              </a:r>
              <a:r>
                <a:rPr lang="en-GB" sz="2000" b="1" dirty="0" err="1" smtClean="0">
                  <a:solidFill>
                    <a:srgbClr val="FFFF00"/>
                  </a:solidFill>
                  <a:effectLst>
                    <a:outerShdw blurRad="38100" dist="38100" dir="2700000" algn="tl">
                      <a:srgbClr val="000000">
                        <a:alpha val="43137"/>
                      </a:srgbClr>
                    </a:outerShdw>
                  </a:effectLst>
                </a:rPr>
                <a:t>ischaemia</a:t>
              </a:r>
              <a:endParaRPr lang="en-GB" sz="2000" b="1" dirty="0">
                <a:solidFill>
                  <a:srgbClr val="FFFF00"/>
                </a:solidFill>
                <a:effectLst>
                  <a:outerShdw blurRad="38100" dist="38100" dir="2700000" algn="tl">
                    <a:srgbClr val="000000">
                      <a:alpha val="43137"/>
                    </a:srgbClr>
                  </a:outerShdw>
                </a:effectLst>
              </a:endParaRPr>
            </a:p>
            <a:p>
              <a:pPr algn="ctr">
                <a:defRPr/>
              </a:pPr>
              <a:r>
                <a:rPr lang="en-GB" sz="2000" b="1" dirty="0">
                  <a:solidFill>
                    <a:srgbClr val="FFFF00"/>
                  </a:solidFill>
                  <a:effectLst>
                    <a:outerShdw blurRad="38100" dist="38100" dir="2700000" algn="tl">
                      <a:srgbClr val="000000">
                        <a:alpha val="43137"/>
                      </a:srgbClr>
                    </a:outerShdw>
                  </a:effectLst>
                </a:rPr>
                <a:t>LV hypertrophy</a:t>
              </a:r>
            </a:p>
            <a:p>
              <a:pPr algn="ctr">
                <a:defRPr/>
              </a:pPr>
              <a:r>
                <a:rPr lang="en-GB" sz="2000" b="1" dirty="0">
                  <a:solidFill>
                    <a:srgbClr val="FFFF00"/>
                  </a:solidFill>
                  <a:effectLst>
                    <a:outerShdw blurRad="38100" dist="38100" dir="2700000" algn="tl">
                      <a:srgbClr val="000000">
                        <a:alpha val="43137"/>
                      </a:srgbClr>
                    </a:outerShdw>
                  </a:effectLst>
                </a:rPr>
                <a:t>LV (</a:t>
              </a:r>
              <a:r>
                <a:rPr lang="en-GB" sz="2000" b="1" dirty="0" err="1">
                  <a:solidFill>
                    <a:srgbClr val="FFFF00"/>
                  </a:solidFill>
                  <a:effectLst>
                    <a:outerShdw blurRad="38100" dist="38100" dir="2700000" algn="tl">
                      <a:srgbClr val="000000">
                        <a:alpha val="43137"/>
                      </a:srgbClr>
                    </a:outerShdw>
                  </a:effectLst>
                </a:rPr>
                <a:t>subendocardial</a:t>
              </a:r>
              <a:r>
                <a:rPr lang="en-GB" sz="2000" b="1" dirty="0">
                  <a:solidFill>
                    <a:srgbClr val="FFFF00"/>
                  </a:solidFill>
                  <a:effectLst>
                    <a:outerShdw blurRad="38100" dist="38100" dir="2700000" algn="tl">
                      <a:srgbClr val="000000">
                        <a:alpha val="43137"/>
                      </a:srgbClr>
                    </a:outerShdw>
                  </a:effectLst>
                </a:rPr>
                <a:t>) dysfunction</a:t>
              </a:r>
            </a:p>
          </p:txBody>
        </p:sp>
        <p:sp>
          <p:nvSpPr>
            <p:cNvPr id="21" name="Line 19"/>
            <p:cNvSpPr>
              <a:spLocks noChangeShapeType="1"/>
            </p:cNvSpPr>
            <p:nvPr/>
          </p:nvSpPr>
          <p:spPr bwMode="auto">
            <a:xfrm flipH="1">
              <a:off x="2915" y="952"/>
              <a:ext cx="3" cy="151"/>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22" name="Line 20"/>
            <p:cNvSpPr>
              <a:spLocks noChangeShapeType="1"/>
            </p:cNvSpPr>
            <p:nvPr/>
          </p:nvSpPr>
          <p:spPr bwMode="auto">
            <a:xfrm flipH="1">
              <a:off x="2888" y="1854"/>
              <a:ext cx="864" cy="144"/>
            </a:xfrm>
            <a:prstGeom prst="line">
              <a:avLst/>
            </a:prstGeom>
            <a:noFill/>
            <a:ln w="25400">
              <a:solidFill>
                <a:srgbClr val="FF0000"/>
              </a:solidFill>
              <a:round/>
              <a:headEnd/>
              <a:tailEnd type="triangle" w="med" len="med"/>
            </a:ln>
          </p:spPr>
          <p:txBody>
            <a:bodyPr>
              <a:prstTxWarp prst="textNoShape">
                <a:avLst/>
              </a:prstTxWarp>
            </a:bodyPr>
            <a:lstStyle/>
            <a:p>
              <a:endParaRPr lang="en-US"/>
            </a:p>
          </p:txBody>
        </p:sp>
        <p:sp>
          <p:nvSpPr>
            <p:cNvPr id="23" name="Line 21"/>
            <p:cNvSpPr>
              <a:spLocks noChangeShapeType="1"/>
            </p:cNvSpPr>
            <p:nvPr/>
          </p:nvSpPr>
          <p:spPr bwMode="auto">
            <a:xfrm>
              <a:off x="3752" y="1854"/>
              <a:ext cx="912" cy="144"/>
            </a:xfrm>
            <a:prstGeom prst="line">
              <a:avLst/>
            </a:prstGeom>
            <a:noFill/>
            <a:ln w="25400">
              <a:solidFill>
                <a:srgbClr val="FF0000"/>
              </a:solidFill>
              <a:round/>
              <a:headEnd/>
              <a:tailEnd type="triangle" w="med" len="med"/>
            </a:ln>
          </p:spPr>
          <p:txBody>
            <a:bodyPr>
              <a:prstTxWarp prst="textNoShape">
                <a:avLst/>
              </a:prstTxWarp>
            </a:bodyPr>
            <a:lstStyle/>
            <a:p>
              <a:endParaRPr lang="en-US"/>
            </a:p>
          </p:txBody>
        </p:sp>
        <p:sp>
          <p:nvSpPr>
            <p:cNvPr id="24" name="Line 22"/>
            <p:cNvSpPr>
              <a:spLocks noChangeShapeType="1"/>
            </p:cNvSpPr>
            <p:nvPr/>
          </p:nvSpPr>
          <p:spPr bwMode="auto">
            <a:xfrm flipH="1">
              <a:off x="2915" y="2541"/>
              <a:ext cx="3" cy="151"/>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25" name="Line 23"/>
            <p:cNvSpPr>
              <a:spLocks noChangeShapeType="1"/>
            </p:cNvSpPr>
            <p:nvPr/>
          </p:nvSpPr>
          <p:spPr bwMode="auto">
            <a:xfrm flipH="1">
              <a:off x="4661" y="2541"/>
              <a:ext cx="3" cy="151"/>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26" name="Line 24"/>
            <p:cNvSpPr>
              <a:spLocks noChangeShapeType="1"/>
            </p:cNvSpPr>
            <p:nvPr/>
          </p:nvSpPr>
          <p:spPr bwMode="auto">
            <a:xfrm>
              <a:off x="3078" y="3322"/>
              <a:ext cx="720" cy="214"/>
            </a:xfrm>
            <a:prstGeom prst="line">
              <a:avLst/>
            </a:prstGeom>
            <a:noFill/>
            <a:ln w="25400">
              <a:solidFill>
                <a:srgbClr val="FF0000"/>
              </a:solidFill>
              <a:round/>
              <a:headEnd/>
              <a:tailEnd type="triangle" w="med" len="med"/>
            </a:ln>
          </p:spPr>
          <p:txBody>
            <a:bodyPr>
              <a:prstTxWarp prst="textNoShape">
                <a:avLst/>
              </a:prstTxWarp>
            </a:bodyPr>
            <a:lstStyle/>
            <a:p>
              <a:endParaRPr lang="en-US"/>
            </a:p>
          </p:txBody>
        </p:sp>
        <p:sp>
          <p:nvSpPr>
            <p:cNvPr id="27" name="Line 25"/>
            <p:cNvSpPr>
              <a:spLocks noChangeShapeType="1"/>
            </p:cNvSpPr>
            <p:nvPr/>
          </p:nvSpPr>
          <p:spPr bwMode="auto">
            <a:xfrm flipH="1">
              <a:off x="3966" y="3322"/>
              <a:ext cx="871" cy="214"/>
            </a:xfrm>
            <a:prstGeom prst="line">
              <a:avLst/>
            </a:prstGeom>
            <a:noFill/>
            <a:ln w="25400">
              <a:solidFill>
                <a:srgbClr val="FF0000"/>
              </a:solidFill>
              <a:round/>
              <a:headEnd/>
              <a:tailEnd type="triangle" w="med" len="med"/>
            </a:ln>
          </p:spPr>
          <p:txBody>
            <a:bodyPr>
              <a:prstTxWarp prst="textNoShape">
                <a:avLst/>
              </a:prstTxWarp>
            </a:bodyPr>
            <a:lstStyle/>
            <a:p>
              <a:endParaRPr lang="en-US"/>
            </a:p>
          </p:txBody>
        </p:sp>
        <p:sp>
          <p:nvSpPr>
            <p:cNvPr id="28" name="Text Box 26"/>
            <p:cNvSpPr txBox="1">
              <a:spLocks noChangeArrowheads="1"/>
            </p:cNvSpPr>
            <p:nvPr/>
          </p:nvSpPr>
          <p:spPr bwMode="auto">
            <a:xfrm>
              <a:off x="3626" y="295"/>
              <a:ext cx="1444" cy="534"/>
            </a:xfrm>
            <a:prstGeom prst="rect">
              <a:avLst/>
            </a:prstGeom>
            <a:noFill/>
            <a:ln w="25400">
              <a:solidFill>
                <a:schemeClr val="bg1"/>
              </a:solidFill>
              <a:miter lim="800000"/>
              <a:headEnd/>
              <a:tailEnd/>
            </a:ln>
          </p:spPr>
          <p:txBody>
            <a:bodyPr wrap="none">
              <a:prstTxWarp prst="textNoShape">
                <a:avLst/>
              </a:prstTxWarp>
              <a:spAutoFit/>
            </a:bodyPr>
            <a:lstStyle/>
            <a:p>
              <a:pPr algn="ctr"/>
              <a:r>
                <a:rPr lang="en-GB" sz="2400" b="1" dirty="0"/>
                <a:t>More proximal</a:t>
              </a:r>
            </a:p>
            <a:p>
              <a:pPr algn="ctr"/>
              <a:r>
                <a:rPr lang="en-GB" sz="2400" b="1" dirty="0"/>
                <a:t>site reflection</a:t>
              </a:r>
            </a:p>
          </p:txBody>
        </p:sp>
        <p:sp>
          <p:nvSpPr>
            <p:cNvPr id="29" name="Line 27"/>
            <p:cNvSpPr>
              <a:spLocks noChangeShapeType="1"/>
            </p:cNvSpPr>
            <p:nvPr/>
          </p:nvSpPr>
          <p:spPr bwMode="auto">
            <a:xfrm flipH="1">
              <a:off x="4113" y="952"/>
              <a:ext cx="3" cy="151"/>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grpSp>
      <p:sp>
        <p:nvSpPr>
          <p:cNvPr id="30" name="Rectangle 2"/>
          <p:cNvSpPr txBox="1">
            <a:spLocks/>
          </p:cNvSpPr>
          <p:nvPr/>
        </p:nvSpPr>
        <p:spPr>
          <a:xfrm>
            <a:off x="4572000" y="-228600"/>
            <a:ext cx="4572000" cy="1143000"/>
          </a:xfrm>
          <a:prstGeom prst="rect">
            <a:avLst/>
          </a:prstGeom>
        </p:spPr>
        <p:txBody>
          <a:bodyPr vert="horz" anchor="t">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100" normalizeH="0" baseline="0" noProof="0" dirty="0" smtClean="0">
              <a:ln>
                <a:noFill/>
              </a:ln>
              <a:solidFill>
                <a:schemeClr val="tx2"/>
              </a:solidFill>
              <a:effectLst/>
              <a:uLnTx/>
              <a:uFillTx/>
              <a:latin typeface="Calibri"/>
              <a:ea typeface="ＭＳ Ｐゴシック" pitchFamily="34" charset="-128"/>
              <a:cs typeface="Calibri"/>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100" normalizeH="0" baseline="0" noProof="0" dirty="0" smtClean="0">
                <a:ln>
                  <a:noFill/>
                </a:ln>
                <a:effectLst/>
                <a:uLnTx/>
                <a:uFillTx/>
                <a:latin typeface="Calibri"/>
                <a:ea typeface="ＭＳ Ｐゴシック" pitchFamily="34" charset="-128"/>
                <a:cs typeface="Calibri"/>
              </a:rPr>
              <a:t>Pulse wave – aging &amp; risk factors</a:t>
            </a:r>
            <a:endParaRPr kumimoji="0" lang="ro-RO" sz="2800" b="1" i="0" u="none" strike="noStrike" kern="1200" cap="none" spc="-100" normalizeH="0" baseline="0" noProof="0" dirty="0">
              <a:ln>
                <a:noFill/>
              </a:ln>
              <a:effectLst/>
              <a:uLnTx/>
              <a:uFillTx/>
              <a:latin typeface="Calibri"/>
              <a:ea typeface="ＭＳ Ｐゴシック" pitchFamily="34" charset="-128"/>
              <a:cs typeface="Calibri"/>
            </a:endParaRPr>
          </a:p>
        </p:txBody>
      </p:sp>
      <p:sp>
        <p:nvSpPr>
          <p:cNvPr id="31" name="Rectangle 2"/>
          <p:cNvSpPr txBox="1">
            <a:spLocks/>
          </p:cNvSpPr>
          <p:nvPr/>
        </p:nvSpPr>
        <p:spPr bwMode="auto">
          <a:xfrm>
            <a:off x="0" y="-228600"/>
            <a:ext cx="4572000" cy="1143000"/>
          </a:xfrm>
          <a:prstGeom prst="rect">
            <a:avLst/>
          </a:prstGeom>
          <a:noFill/>
          <a:ln w="9525">
            <a:noFill/>
            <a:miter lim="800000"/>
            <a:headEnd/>
            <a:tailEnd/>
          </a:ln>
        </p:spPr>
        <p:txBody>
          <a:bodyPr anchor="ctr">
            <a:prstTxWarp prst="textNoShape">
              <a:avLst/>
            </a:prstTxWarp>
          </a:bodyPr>
          <a:lstStyle/>
          <a:p>
            <a:pPr algn="ctr" eaLnBrk="0" hangingPunct="0"/>
            <a:r>
              <a:rPr lang="en-US" sz="2800" b="1" dirty="0">
                <a:latin typeface="Calibri" charset="0"/>
              </a:rPr>
              <a:t>Pulse wave – normal</a:t>
            </a:r>
            <a:endParaRPr lang="ro-RO" sz="2800" b="1" dirty="0">
              <a:latin typeface="Calibri"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7200" y="-142875"/>
            <a:ext cx="8229600" cy="1143000"/>
          </a:xfrm>
          <a:prstGeom prst="rect">
            <a:avLst/>
          </a:prstGeom>
          <a:noFill/>
          <a:ln w="6350" cap="rnd">
            <a:noFill/>
            <a:miter lim="800000"/>
            <a:headEnd/>
            <a:tailEnd/>
          </a:ln>
        </p:spPr>
        <p:txBody>
          <a:bodyPr anchor="b">
            <a:prstTxWarp prst="textNoShape">
              <a:avLst/>
            </a:prstTxWarp>
          </a:bodyPr>
          <a:lstStyle/>
          <a:p>
            <a:pPr algn="ctr"/>
            <a:endParaRPr lang="ro-RO" sz="4000" b="1">
              <a:solidFill>
                <a:schemeClr val="tx2"/>
              </a:solidFill>
              <a:latin typeface="Calibri" charset="0"/>
            </a:endParaRPr>
          </a:p>
        </p:txBody>
      </p:sp>
      <p:sp>
        <p:nvSpPr>
          <p:cNvPr id="8" name="Rectangle 2"/>
          <p:cNvSpPr txBox="1">
            <a:spLocks noChangeArrowheads="1"/>
          </p:cNvSpPr>
          <p:nvPr/>
        </p:nvSpPr>
        <p:spPr>
          <a:xfrm>
            <a:off x="533400" y="-228600"/>
            <a:ext cx="8229600" cy="1143000"/>
          </a:xfrm>
          <a:prstGeom prst="rect">
            <a:avLst/>
          </a:prstGeom>
          <a:ln w="6350" cap="rnd">
            <a:noFill/>
          </a:ln>
        </p:spPr>
        <p:txBody>
          <a:bodyPr anchor="b">
            <a:normAutofit/>
          </a:bodyPr>
          <a:lstStyle/>
          <a:p>
            <a:pPr algn="ctr" fontAlgn="auto">
              <a:spcAft>
                <a:spcPts val="0"/>
              </a:spcAft>
              <a:defRPr/>
            </a:pPr>
            <a:r>
              <a:rPr lang="en-US" sz="40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Calibri"/>
                <a:ea typeface="+mj-ea"/>
                <a:cs typeface="Calibri"/>
              </a:rPr>
              <a:t>Reproducibility</a:t>
            </a:r>
          </a:p>
        </p:txBody>
      </p:sp>
      <p:pic>
        <p:nvPicPr>
          <p:cNvPr id="9" name="Picture 35" descr="D:\salvari date\spital\doctorat_me\poze_PhD\interobs variab cut.bmp"/>
          <p:cNvPicPr>
            <a:picLocks noChangeAspect="1" noChangeArrowheads="1"/>
          </p:cNvPicPr>
          <p:nvPr/>
        </p:nvPicPr>
        <p:blipFill>
          <a:blip r:embed="rId3"/>
          <a:srcRect/>
          <a:stretch>
            <a:fillRect/>
          </a:stretch>
        </p:blipFill>
        <p:spPr bwMode="auto">
          <a:xfrm>
            <a:off x="228600" y="1357313"/>
            <a:ext cx="4267200" cy="32146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38" descr="D:\salvari date\spital\doctorat_me\poze_PhD\intraobs variab cut.bmp"/>
          <p:cNvPicPr>
            <a:picLocks noChangeAspect="1" noChangeArrowheads="1"/>
          </p:cNvPicPr>
          <p:nvPr/>
        </p:nvPicPr>
        <p:blipFill>
          <a:blip r:embed="rId4"/>
          <a:srcRect/>
          <a:stretch>
            <a:fillRect/>
          </a:stretch>
        </p:blipFill>
        <p:spPr bwMode="auto">
          <a:xfrm>
            <a:off x="4648200" y="1357313"/>
            <a:ext cx="4286250" cy="32146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40" descr="D:\salvari date\spital\doctorat_me\poze_PhD\legenda rep.bmp"/>
          <p:cNvPicPr>
            <a:picLocks noChangeAspect="1" noChangeArrowheads="1"/>
          </p:cNvPicPr>
          <p:nvPr/>
        </p:nvPicPr>
        <p:blipFill>
          <a:blip r:embed="rId5"/>
          <a:srcRect/>
          <a:stretch>
            <a:fillRect/>
          </a:stretch>
        </p:blipFill>
        <p:spPr bwMode="auto">
          <a:xfrm>
            <a:off x="1000125" y="4724400"/>
            <a:ext cx="7100888" cy="1419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Oval 11"/>
          <p:cNvSpPr/>
          <p:nvPr/>
        </p:nvSpPr>
        <p:spPr>
          <a:xfrm>
            <a:off x="6787209" y="4648200"/>
            <a:ext cx="1499567" cy="715552"/>
          </a:xfrm>
          <a:prstGeom prst="ellipse">
            <a:avLst/>
          </a:prstGeom>
          <a:noFill/>
          <a:ln>
            <a:solidFill>
              <a:srgbClr val="FF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ro-RO" sz="3600" b="1" i="1" smtClean="0">
              <a:solidFill>
                <a:srgbClr val="FF0000"/>
              </a:solidFill>
              <a:latin typeface="Calibri" pitchFamily="34" charset="0"/>
            </a:endParaRPr>
          </a:p>
        </p:txBody>
      </p:sp>
      <p:sp>
        <p:nvSpPr>
          <p:cNvPr id="13" name="Oval 12"/>
          <p:cNvSpPr/>
          <p:nvPr/>
        </p:nvSpPr>
        <p:spPr>
          <a:xfrm>
            <a:off x="6796733" y="5334000"/>
            <a:ext cx="1490043" cy="733591"/>
          </a:xfrm>
          <a:prstGeom prst="ellipse">
            <a:avLst/>
          </a:prstGeom>
          <a:noFill/>
          <a:ln>
            <a:solidFill>
              <a:srgbClr val="FFC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ro-RO" sz="3600" b="1" i="1" smtClean="0">
              <a:solidFill>
                <a:srgbClr val="FF0000"/>
              </a:solidFill>
              <a:latin typeface="Calibri" pitchFamily="34" charset="0"/>
            </a:endParaRPr>
          </a:p>
        </p:txBody>
      </p:sp>
      <p:sp>
        <p:nvSpPr>
          <p:cNvPr id="14" name="Oval 13"/>
          <p:cNvSpPr/>
          <p:nvPr/>
        </p:nvSpPr>
        <p:spPr>
          <a:xfrm>
            <a:off x="785786" y="5410200"/>
            <a:ext cx="1500198" cy="733591"/>
          </a:xfrm>
          <a:prstGeom prst="ellipse">
            <a:avLst/>
          </a:prstGeom>
          <a:noFill/>
          <a:ln>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ro-RO" sz="3600" b="1" i="1" smtClean="0">
              <a:solidFill>
                <a:srgbClr val="FF0000"/>
              </a:solidFill>
              <a:latin typeface="Calibri" pitchFamily="34" charset="0"/>
            </a:endParaRPr>
          </a:p>
        </p:txBody>
      </p:sp>
      <p:sp>
        <p:nvSpPr>
          <p:cNvPr id="15" name="Notched Right Arrow 14"/>
          <p:cNvSpPr/>
          <p:nvPr/>
        </p:nvSpPr>
        <p:spPr>
          <a:xfrm rot="3361875" flipV="1">
            <a:off x="5513606" y="3269435"/>
            <a:ext cx="881969" cy="114339"/>
          </a:xfrm>
          <a:prstGeom prst="notchedRightArrow">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ro-RO" sz="1800" smtClean="0">
              <a:solidFill>
                <a:srgbClr val="FFFFFF"/>
              </a:solidFill>
              <a:latin typeface="Calibri" pitchFamily="34" charset="0"/>
            </a:endParaRPr>
          </a:p>
        </p:txBody>
      </p:sp>
      <p:sp>
        <p:nvSpPr>
          <p:cNvPr id="16" name="Notched Right Arrow 15"/>
          <p:cNvSpPr/>
          <p:nvPr/>
        </p:nvSpPr>
        <p:spPr>
          <a:xfrm rot="3361875" flipV="1">
            <a:off x="-75769" y="3617101"/>
            <a:ext cx="881969" cy="114339"/>
          </a:xfrm>
          <a:prstGeom prst="notchedRightArrow">
            <a:avLst/>
          </a:prstGeom>
          <a:solidFill>
            <a:srgbClr val="FFFF00"/>
          </a:solidFill>
          <a:ln>
            <a:solidFill>
              <a:schemeClr val="tx1">
                <a:lumMod val="50000"/>
                <a:lumOff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ro-RO" sz="1800" smtClean="0">
              <a:solidFill>
                <a:srgbClr val="FFFF00"/>
              </a:solidFill>
              <a:latin typeface="Calibri" pitchFamily="34" charset="0"/>
            </a:endParaRPr>
          </a:p>
        </p:txBody>
      </p:sp>
      <p:sp>
        <p:nvSpPr>
          <p:cNvPr id="17" name="Notched Right Arrow 16"/>
          <p:cNvSpPr/>
          <p:nvPr/>
        </p:nvSpPr>
        <p:spPr>
          <a:xfrm rot="3361875" flipV="1">
            <a:off x="4337272" y="3507560"/>
            <a:ext cx="881969" cy="114339"/>
          </a:xfrm>
          <a:prstGeom prst="notchedRightArrow">
            <a:avLst/>
          </a:prstGeom>
          <a:solidFill>
            <a:srgbClr val="FFFF00"/>
          </a:solidFill>
          <a:ln>
            <a:solidFill>
              <a:schemeClr val="tx1">
                <a:lumMod val="50000"/>
                <a:lumOff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ro-RO" sz="1800" smtClean="0">
              <a:solidFill>
                <a:srgbClr val="FFFF00"/>
              </a:solidFill>
              <a:latin typeface="Calibri" pitchFamily="34" charset="0"/>
            </a:endParaRPr>
          </a:p>
        </p:txBody>
      </p:sp>
      <p:sp>
        <p:nvSpPr>
          <p:cNvPr id="18" name="Notched Right Arrow 17"/>
          <p:cNvSpPr/>
          <p:nvPr/>
        </p:nvSpPr>
        <p:spPr>
          <a:xfrm rot="3361875" flipV="1">
            <a:off x="5132606" y="3355160"/>
            <a:ext cx="881969" cy="114339"/>
          </a:xfrm>
          <a:prstGeom prst="notchedRightArrow">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ro-RO" sz="1800" smtClean="0">
              <a:solidFill>
                <a:srgbClr val="FFFFFF"/>
              </a:solidFill>
              <a:latin typeface="Calibri" pitchFamily="34" charset="0"/>
            </a:endParaRPr>
          </a:p>
        </p:txBody>
      </p:sp>
      <p:sp>
        <p:nvSpPr>
          <p:cNvPr id="19" name="Notched Right Arrow 18"/>
          <p:cNvSpPr/>
          <p:nvPr/>
        </p:nvSpPr>
        <p:spPr>
          <a:xfrm rot="3361875" flipV="1">
            <a:off x="1638743" y="3269435"/>
            <a:ext cx="881969" cy="114339"/>
          </a:xfrm>
          <a:prstGeom prst="notchedRightArrow">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ro-RO" sz="1800" smtClean="0">
              <a:solidFill>
                <a:srgbClr val="FFFFFF"/>
              </a:solidFill>
              <a:latin typeface="Calibri" pitchFamily="34" charset="0"/>
            </a:endParaRPr>
          </a:p>
        </p:txBody>
      </p:sp>
      <p:sp>
        <p:nvSpPr>
          <p:cNvPr id="20" name="AutoShape 4"/>
          <p:cNvSpPr>
            <a:spLocks noChangeArrowheads="1"/>
          </p:cNvSpPr>
          <p:nvPr/>
        </p:nvSpPr>
        <p:spPr bwMode="invGray">
          <a:xfrm>
            <a:off x="152400" y="1066800"/>
            <a:ext cx="8763000" cy="76184"/>
          </a:xfrm>
          <a:prstGeom prst="roundRect">
            <a:avLst>
              <a:gd name="adj" fmla="val 50000"/>
            </a:avLst>
          </a:prstGeom>
          <a:gradFill rotWithShape="0">
            <a:gsLst>
              <a:gs pos="0">
                <a:srgbClr val="000000"/>
              </a:gs>
              <a:gs pos="39999">
                <a:srgbClr val="0A128C"/>
              </a:gs>
              <a:gs pos="70000">
                <a:srgbClr val="181CC7"/>
              </a:gs>
              <a:gs pos="88000">
                <a:srgbClr val="7005D4"/>
              </a:gs>
              <a:gs pos="100000">
                <a:srgbClr val="8C3D91"/>
              </a:gs>
            </a:gsLst>
            <a:lin ang="0"/>
          </a:gradFill>
          <a:ln w="9525" algn="ctr">
            <a:noFill/>
            <a:round/>
            <a:headEnd/>
            <a:tailEnd/>
          </a:ln>
          <a:effectLst/>
          <a:scene3d>
            <a:camera prst="orthographicFront">
              <a:rot lat="0" lon="0" rev="0"/>
            </a:camera>
            <a:lightRig rig="contrasting" dir="t">
              <a:rot lat="0" lon="0" rev="7800000"/>
            </a:lightRig>
          </a:scene3d>
          <a:sp3d>
            <a:bevelT w="139700" h="139700"/>
          </a:sp3d>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ro-RO" sz="1800" smtClean="0">
              <a:cs typeface="+mn-cs"/>
            </a:endParaRPr>
          </a:p>
        </p:txBody>
      </p:sp>
      <p:sp>
        <p:nvSpPr>
          <p:cNvPr id="21" name="TextBox 7"/>
          <p:cNvSpPr txBox="1">
            <a:spLocks noChangeArrowheads="1"/>
          </p:cNvSpPr>
          <p:nvPr/>
        </p:nvSpPr>
        <p:spPr bwMode="auto">
          <a:xfrm>
            <a:off x="900113" y="6519863"/>
            <a:ext cx="8243887" cy="338137"/>
          </a:xfrm>
          <a:prstGeom prst="rect">
            <a:avLst/>
          </a:prstGeom>
          <a:noFill/>
          <a:ln w="9525">
            <a:noFill/>
            <a:miter lim="800000"/>
            <a:headEnd/>
            <a:tailEnd/>
          </a:ln>
        </p:spPr>
        <p:txBody>
          <a:bodyPr>
            <a:prstTxWarp prst="textNoShape">
              <a:avLst/>
            </a:prstTxWarp>
            <a:spAutoFit/>
          </a:bodyPr>
          <a:lstStyle/>
          <a:p>
            <a:pPr algn="r"/>
            <a:r>
              <a:rPr lang="en-US" sz="1600" b="1" i="1" dirty="0" err="1">
                <a:solidFill>
                  <a:schemeClr val="tx1">
                    <a:lumMod val="95000"/>
                  </a:schemeClr>
                </a:solidFill>
                <a:latin typeface="Calibri" charset="0"/>
              </a:rPr>
              <a:t>Magda</a:t>
            </a:r>
            <a:r>
              <a:rPr lang="en-US" sz="1600" b="1" i="1" dirty="0">
                <a:solidFill>
                  <a:schemeClr val="tx1">
                    <a:lumMod val="95000"/>
                  </a:schemeClr>
                </a:solidFill>
                <a:latin typeface="Calibri" charset="0"/>
              </a:rPr>
              <a:t> SL, Ciobanu AO, </a:t>
            </a:r>
            <a:r>
              <a:rPr lang="en-US" sz="1600" b="1" i="1" dirty="0" err="1">
                <a:solidFill>
                  <a:schemeClr val="tx1">
                    <a:lumMod val="95000"/>
                  </a:schemeClr>
                </a:solidFill>
                <a:latin typeface="Calibri" charset="0"/>
              </a:rPr>
              <a:t>Florescu</a:t>
            </a:r>
            <a:r>
              <a:rPr lang="en-US" sz="1600" b="1" i="1" dirty="0">
                <a:solidFill>
                  <a:schemeClr val="tx1">
                    <a:lumMod val="95000"/>
                  </a:schemeClr>
                </a:solidFill>
                <a:latin typeface="Calibri" charset="0"/>
              </a:rPr>
              <a:t> M, </a:t>
            </a:r>
            <a:r>
              <a:rPr lang="en-US" sz="1600" b="1" i="1" dirty="0" err="1">
                <a:solidFill>
                  <a:schemeClr val="tx1">
                    <a:lumMod val="95000"/>
                  </a:schemeClr>
                </a:solidFill>
                <a:latin typeface="Calibri" charset="0"/>
              </a:rPr>
              <a:t>Vinereanu</a:t>
            </a:r>
            <a:r>
              <a:rPr lang="en-US" sz="1600" b="1" i="1" dirty="0">
                <a:solidFill>
                  <a:schemeClr val="tx1">
                    <a:lumMod val="95000"/>
                  </a:schemeClr>
                </a:solidFill>
                <a:latin typeface="Calibri" charset="0"/>
              </a:rPr>
              <a:t> D. Heart Vessels 2013.</a:t>
            </a:r>
            <a:endParaRPr lang="ro-RO" sz="1600" b="1" dirty="0">
              <a:solidFill>
                <a:schemeClr val="tx1">
                  <a:lumMod val="95000"/>
                </a:schemeClr>
              </a:solidFill>
              <a:latin typeface="Calibri" charset="0"/>
            </a:endParaRPr>
          </a:p>
        </p:txBody>
      </p:sp>
      <p:sp>
        <p:nvSpPr>
          <p:cNvPr id="22" name="Oval 21"/>
          <p:cNvSpPr/>
          <p:nvPr/>
        </p:nvSpPr>
        <p:spPr>
          <a:xfrm>
            <a:off x="5281602" y="5334000"/>
            <a:ext cx="1500198" cy="733591"/>
          </a:xfrm>
          <a:prstGeom prst="ellipse">
            <a:avLst/>
          </a:prstGeom>
          <a:noFill/>
          <a:ln>
            <a:solidFill>
              <a:srgbClr val="CC00CC"/>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ro-RO" sz="3600" b="1" i="1" smtClean="0">
              <a:solidFill>
                <a:srgbClr val="CC00CC"/>
              </a:solidFill>
              <a:latin typeface="Calibri" pitchFamily="34" charset="0"/>
            </a:endParaRPr>
          </a:p>
        </p:txBody>
      </p:sp>
      <p:sp>
        <p:nvSpPr>
          <p:cNvPr id="23" name="Oval 22"/>
          <p:cNvSpPr/>
          <p:nvPr/>
        </p:nvSpPr>
        <p:spPr>
          <a:xfrm>
            <a:off x="762000" y="4648200"/>
            <a:ext cx="1500198" cy="733591"/>
          </a:xfrm>
          <a:prstGeom prst="ellipse">
            <a:avLst/>
          </a:prstGeom>
          <a:noFill/>
          <a:ln>
            <a:solidFill>
              <a:srgbClr val="9999FF"/>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ro-RO" sz="3600" b="1" i="1" smtClean="0">
              <a:solidFill>
                <a:srgbClr val="FF0000"/>
              </a:solidFill>
              <a:latin typeface="Calibri" pitchFamily="34" charset="0"/>
            </a:endParaRPr>
          </a:p>
        </p:txBody>
      </p:sp>
      <p:sp>
        <p:nvSpPr>
          <p:cNvPr id="24" name="Notched Right Arrow 23"/>
          <p:cNvSpPr/>
          <p:nvPr/>
        </p:nvSpPr>
        <p:spPr>
          <a:xfrm rot="3361875" flipV="1">
            <a:off x="691025" y="3421835"/>
            <a:ext cx="881969" cy="114339"/>
          </a:xfrm>
          <a:prstGeom prst="notchedRightArrow">
            <a:avLst/>
          </a:prstGeom>
          <a:solidFill>
            <a:srgbClr val="9999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ro-RO" sz="1800" smtClean="0">
              <a:solidFill>
                <a:srgbClr val="FFFFFF"/>
              </a:solidFill>
              <a:latin typeface="Calibri" pitchFamily="34" charset="0"/>
            </a:endParaRPr>
          </a:p>
        </p:txBody>
      </p:sp>
      <p:sp>
        <p:nvSpPr>
          <p:cNvPr id="25" name="Notched Right Arrow 24"/>
          <p:cNvSpPr/>
          <p:nvPr/>
        </p:nvSpPr>
        <p:spPr>
          <a:xfrm rot="3361875" flipV="1">
            <a:off x="4751606" y="3355160"/>
            <a:ext cx="881969" cy="114339"/>
          </a:xfrm>
          <a:prstGeom prst="notchedRightArrow">
            <a:avLst/>
          </a:prstGeom>
          <a:solidFill>
            <a:srgbClr val="9999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ro-RO" sz="1800" smtClean="0">
              <a:solidFill>
                <a:srgbClr val="FFFFFF"/>
              </a:solidFill>
              <a:latin typeface="Calibri" pitchFamily="34" charset="0"/>
            </a:endParaRPr>
          </a:p>
        </p:txBody>
      </p:sp>
      <p:sp>
        <p:nvSpPr>
          <p:cNvPr id="26" name="Notched Right Arrow 25"/>
          <p:cNvSpPr/>
          <p:nvPr/>
        </p:nvSpPr>
        <p:spPr>
          <a:xfrm rot="3361875" flipV="1">
            <a:off x="2443625" y="3236101"/>
            <a:ext cx="881969" cy="114339"/>
          </a:xfrm>
          <a:prstGeom prst="notchedRightArrow">
            <a:avLst/>
          </a:prstGeom>
          <a:solidFill>
            <a:srgbClr val="CC00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ro-RO" sz="1800" smtClean="0">
              <a:solidFill>
                <a:srgbClr val="FFFFFF"/>
              </a:solidFill>
              <a:latin typeface="Calibri" pitchFamily="34" charset="0"/>
            </a:endParaRPr>
          </a:p>
        </p:txBody>
      </p:sp>
      <p:sp>
        <p:nvSpPr>
          <p:cNvPr id="27" name="Notched Right Arrow 26"/>
          <p:cNvSpPr/>
          <p:nvPr/>
        </p:nvSpPr>
        <p:spPr>
          <a:xfrm rot="3361875" flipV="1">
            <a:off x="6199406" y="3159901"/>
            <a:ext cx="881969" cy="114339"/>
          </a:xfrm>
          <a:prstGeom prst="notchedRightArrow">
            <a:avLst/>
          </a:prstGeom>
          <a:solidFill>
            <a:srgbClr val="CC00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ro-RO" sz="1800" smtClean="0">
              <a:solidFill>
                <a:srgbClr val="FFFFFF"/>
              </a:solidFill>
              <a:latin typeface="Calibri" pitchFamily="34" charset="0"/>
            </a:endParaRPr>
          </a:p>
        </p:txBody>
      </p:sp>
      <p:sp>
        <p:nvSpPr>
          <p:cNvPr id="28" name="Notched Right Arrow 27"/>
          <p:cNvSpPr/>
          <p:nvPr/>
        </p:nvSpPr>
        <p:spPr>
          <a:xfrm rot="3361875" flipV="1">
            <a:off x="2008406" y="3236101"/>
            <a:ext cx="881969" cy="114339"/>
          </a:xfrm>
          <a:prstGeom prst="notchedRightArrow">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ro-RO" sz="1800" smtClean="0">
              <a:solidFill>
                <a:srgbClr val="FFFFFF"/>
              </a:solidFill>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childTnLst>
                                </p:cTn>
                              </p:par>
                              <p:par>
                                <p:cTn id="38" presetID="10"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childTnLst>
                                </p:cTn>
                              </p:par>
                              <p:par>
                                <p:cTn id="41" presetID="10"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10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76200" y="2667000"/>
            <a:ext cx="2474913" cy="830263"/>
          </a:xfrm>
          <a:prstGeom prst="rect">
            <a:avLst/>
          </a:prstGeom>
          <a:noFill/>
          <a:ln w="9525">
            <a:noFill/>
            <a:miter lim="800000"/>
            <a:headEnd/>
            <a:tailEnd/>
          </a:ln>
        </p:spPr>
        <p:txBody>
          <a:bodyPr wrap="none">
            <a:prstTxWarp prst="textNoShape">
              <a:avLst/>
            </a:prstTxWarp>
            <a:spAutoFit/>
          </a:bodyPr>
          <a:lstStyle/>
          <a:p>
            <a:pPr algn="ctr" eaLnBrk="0" hangingPunct="0"/>
            <a:r>
              <a:rPr lang="en-GB" sz="2400" b="1"/>
              <a:t>Neurohormonal</a:t>
            </a:r>
          </a:p>
          <a:p>
            <a:pPr algn="ctr" eaLnBrk="0" hangingPunct="0"/>
            <a:r>
              <a:rPr lang="en-GB" sz="2400" b="1">
                <a:solidFill>
                  <a:schemeClr val="bg1"/>
                </a:solidFill>
              </a:rPr>
              <a:t>activation</a:t>
            </a:r>
          </a:p>
        </p:txBody>
      </p:sp>
      <p:sp>
        <p:nvSpPr>
          <p:cNvPr id="8195" name="Text Box 5"/>
          <p:cNvSpPr txBox="1">
            <a:spLocks noChangeArrowheads="1"/>
          </p:cNvSpPr>
          <p:nvPr/>
        </p:nvSpPr>
        <p:spPr bwMode="auto">
          <a:xfrm>
            <a:off x="3192463" y="2741613"/>
            <a:ext cx="1368425" cy="457200"/>
          </a:xfrm>
          <a:prstGeom prst="rect">
            <a:avLst/>
          </a:prstGeom>
          <a:noFill/>
          <a:ln w="9525">
            <a:noFill/>
            <a:miter lim="800000"/>
            <a:headEnd/>
            <a:tailEnd/>
          </a:ln>
        </p:spPr>
        <p:txBody>
          <a:bodyPr wrap="none">
            <a:prstTxWarp prst="textNoShape">
              <a:avLst/>
            </a:prstTxWarp>
            <a:spAutoFit/>
          </a:bodyPr>
          <a:lstStyle/>
          <a:p>
            <a:pPr eaLnBrk="0" hangingPunct="0"/>
            <a:r>
              <a:rPr lang="en-GB" sz="2400" b="1"/>
              <a:t>Fibrosis</a:t>
            </a:r>
          </a:p>
        </p:txBody>
      </p:sp>
      <p:sp>
        <p:nvSpPr>
          <p:cNvPr id="8196" name="Text Box 6"/>
          <p:cNvSpPr txBox="1">
            <a:spLocks noChangeArrowheads="1"/>
          </p:cNvSpPr>
          <p:nvPr/>
        </p:nvSpPr>
        <p:spPr bwMode="auto">
          <a:xfrm>
            <a:off x="4800600" y="2741613"/>
            <a:ext cx="1658938" cy="457200"/>
          </a:xfrm>
          <a:prstGeom prst="rect">
            <a:avLst/>
          </a:prstGeom>
          <a:noFill/>
          <a:ln w="9525">
            <a:noFill/>
            <a:miter lim="800000"/>
            <a:headEnd/>
            <a:tailEnd/>
          </a:ln>
        </p:spPr>
        <p:txBody>
          <a:bodyPr wrap="none">
            <a:prstTxWarp prst="textNoShape">
              <a:avLst/>
            </a:prstTxWarp>
            <a:spAutoFit/>
          </a:bodyPr>
          <a:lstStyle/>
          <a:p>
            <a:pPr eaLnBrk="0" hangingPunct="0"/>
            <a:r>
              <a:rPr lang="en-GB" sz="2400" b="1"/>
              <a:t>Ischaemia</a:t>
            </a:r>
          </a:p>
        </p:txBody>
      </p:sp>
      <p:sp>
        <p:nvSpPr>
          <p:cNvPr id="8198" name="Freeform 8"/>
          <p:cNvSpPr>
            <a:spLocks/>
          </p:cNvSpPr>
          <p:nvPr/>
        </p:nvSpPr>
        <p:spPr bwMode="auto">
          <a:xfrm>
            <a:off x="2378075" y="1905000"/>
            <a:ext cx="4495800" cy="400050"/>
          </a:xfrm>
          <a:custGeom>
            <a:avLst/>
            <a:gdLst>
              <a:gd name="T0" fmla="*/ 0 w 3120"/>
              <a:gd name="T1" fmla="*/ 2147483647 h 336"/>
              <a:gd name="T2" fmla="*/ 2147483647 w 3120"/>
              <a:gd name="T3" fmla="*/ 0 h 336"/>
              <a:gd name="T4" fmla="*/ 2147483647 w 3120"/>
              <a:gd name="T5" fmla="*/ 2147483647 h 336"/>
              <a:gd name="T6" fmla="*/ 0 60000 65536"/>
              <a:gd name="T7" fmla="*/ 0 60000 65536"/>
              <a:gd name="T8" fmla="*/ 0 60000 65536"/>
              <a:gd name="T9" fmla="*/ 0 w 3120"/>
              <a:gd name="T10" fmla="*/ 0 h 336"/>
              <a:gd name="T11" fmla="*/ 3120 w 3120"/>
              <a:gd name="T12" fmla="*/ 336 h 336"/>
            </a:gdLst>
            <a:ahLst/>
            <a:cxnLst>
              <a:cxn ang="T6">
                <a:pos x="T0" y="T1"/>
              </a:cxn>
              <a:cxn ang="T7">
                <a:pos x="T2" y="T3"/>
              </a:cxn>
              <a:cxn ang="T8">
                <a:pos x="T4" y="T5"/>
              </a:cxn>
            </a:cxnLst>
            <a:rect l="T9" t="T10" r="T11" b="T12"/>
            <a:pathLst>
              <a:path w="3120" h="336">
                <a:moveTo>
                  <a:pt x="0" y="336"/>
                </a:moveTo>
                <a:cubicBezTo>
                  <a:pt x="532" y="168"/>
                  <a:pt x="1064" y="0"/>
                  <a:pt x="1584" y="0"/>
                </a:cubicBezTo>
                <a:cubicBezTo>
                  <a:pt x="2104" y="0"/>
                  <a:pt x="2612" y="168"/>
                  <a:pt x="3120" y="336"/>
                </a:cubicBezTo>
              </a:path>
            </a:pathLst>
          </a:custGeom>
          <a:noFill/>
          <a:ln w="25400">
            <a:solidFill>
              <a:srgbClr val="FF0066"/>
            </a:solidFill>
            <a:round/>
            <a:headEnd type="stealth" w="lg" len="lg"/>
            <a:tailEnd type="stealth" w="lg" len="lg"/>
          </a:ln>
        </p:spPr>
        <p:txBody>
          <a:bodyPr wrap="none" anchor="ctr">
            <a:prstTxWarp prst="textNoShape">
              <a:avLst/>
            </a:prstTxWarp>
          </a:bodyPr>
          <a:lstStyle/>
          <a:p>
            <a:endParaRPr lang="ro-RO"/>
          </a:p>
        </p:txBody>
      </p:sp>
      <p:sp>
        <p:nvSpPr>
          <p:cNvPr id="8199" name="Line 9"/>
          <p:cNvSpPr>
            <a:spLocks noChangeShapeType="1"/>
          </p:cNvSpPr>
          <p:nvPr/>
        </p:nvSpPr>
        <p:spPr bwMode="auto">
          <a:xfrm>
            <a:off x="2530475" y="2971800"/>
            <a:ext cx="685800" cy="0"/>
          </a:xfrm>
          <a:prstGeom prst="line">
            <a:avLst/>
          </a:prstGeom>
          <a:noFill/>
          <a:ln w="25400">
            <a:solidFill>
              <a:srgbClr val="FF0066"/>
            </a:solidFill>
            <a:round/>
            <a:headEnd/>
            <a:tailEnd type="stealth" w="lg" len="lg"/>
          </a:ln>
        </p:spPr>
        <p:txBody>
          <a:bodyPr wrap="none" anchor="ctr">
            <a:prstTxWarp prst="textNoShape">
              <a:avLst/>
            </a:prstTxWarp>
          </a:bodyPr>
          <a:lstStyle/>
          <a:p>
            <a:endParaRPr lang="en-US"/>
          </a:p>
        </p:txBody>
      </p:sp>
      <p:sp>
        <p:nvSpPr>
          <p:cNvPr id="8200" name="Freeform 10"/>
          <p:cNvSpPr>
            <a:spLocks/>
          </p:cNvSpPr>
          <p:nvPr/>
        </p:nvSpPr>
        <p:spPr bwMode="auto">
          <a:xfrm>
            <a:off x="3962400" y="2514600"/>
            <a:ext cx="1143000" cy="228600"/>
          </a:xfrm>
          <a:custGeom>
            <a:avLst/>
            <a:gdLst>
              <a:gd name="T0" fmla="*/ 0 w 3120"/>
              <a:gd name="T1" fmla="*/ 2147483647 h 336"/>
              <a:gd name="T2" fmla="*/ 2147483647 w 3120"/>
              <a:gd name="T3" fmla="*/ 0 h 336"/>
              <a:gd name="T4" fmla="*/ 2147483647 w 3120"/>
              <a:gd name="T5" fmla="*/ 2147483647 h 336"/>
              <a:gd name="T6" fmla="*/ 0 60000 65536"/>
              <a:gd name="T7" fmla="*/ 0 60000 65536"/>
              <a:gd name="T8" fmla="*/ 0 60000 65536"/>
              <a:gd name="T9" fmla="*/ 0 w 3120"/>
              <a:gd name="T10" fmla="*/ 0 h 336"/>
              <a:gd name="T11" fmla="*/ 3120 w 3120"/>
              <a:gd name="T12" fmla="*/ 336 h 336"/>
            </a:gdLst>
            <a:ahLst/>
            <a:cxnLst>
              <a:cxn ang="T6">
                <a:pos x="T0" y="T1"/>
              </a:cxn>
              <a:cxn ang="T7">
                <a:pos x="T2" y="T3"/>
              </a:cxn>
              <a:cxn ang="T8">
                <a:pos x="T4" y="T5"/>
              </a:cxn>
            </a:cxnLst>
            <a:rect l="T9" t="T10" r="T11" b="T12"/>
            <a:pathLst>
              <a:path w="3120" h="336">
                <a:moveTo>
                  <a:pt x="0" y="336"/>
                </a:moveTo>
                <a:cubicBezTo>
                  <a:pt x="532" y="168"/>
                  <a:pt x="1064" y="0"/>
                  <a:pt x="1584" y="0"/>
                </a:cubicBezTo>
                <a:cubicBezTo>
                  <a:pt x="2104" y="0"/>
                  <a:pt x="2612" y="168"/>
                  <a:pt x="3120" y="336"/>
                </a:cubicBezTo>
              </a:path>
            </a:pathLst>
          </a:custGeom>
          <a:noFill/>
          <a:ln w="25400">
            <a:solidFill>
              <a:srgbClr val="FF0066"/>
            </a:solidFill>
            <a:round/>
            <a:headEnd type="stealth" w="lg" len="lg"/>
            <a:tailEnd type="stealth" w="lg" len="lg"/>
          </a:ln>
        </p:spPr>
        <p:txBody>
          <a:bodyPr wrap="none" anchor="ctr">
            <a:prstTxWarp prst="textNoShape">
              <a:avLst/>
            </a:prstTxWarp>
          </a:bodyPr>
          <a:lstStyle/>
          <a:p>
            <a:endParaRPr lang="ro-RO"/>
          </a:p>
        </p:txBody>
      </p:sp>
      <p:sp>
        <p:nvSpPr>
          <p:cNvPr id="8201" name="Text Box 11"/>
          <p:cNvSpPr txBox="1">
            <a:spLocks noChangeArrowheads="1"/>
          </p:cNvSpPr>
          <p:nvPr/>
        </p:nvSpPr>
        <p:spPr bwMode="auto">
          <a:xfrm>
            <a:off x="3475195" y="3656013"/>
            <a:ext cx="2163605" cy="830997"/>
          </a:xfrm>
          <a:prstGeom prst="rect">
            <a:avLst/>
          </a:prstGeom>
          <a:noFill/>
          <a:ln w="9525">
            <a:noFill/>
            <a:miter lim="800000"/>
            <a:headEnd/>
            <a:tailEnd/>
          </a:ln>
        </p:spPr>
        <p:txBody>
          <a:bodyPr wrap="none">
            <a:prstTxWarp prst="textNoShape">
              <a:avLst/>
            </a:prstTxWarp>
            <a:spAutoFit/>
          </a:bodyPr>
          <a:lstStyle/>
          <a:p>
            <a:pPr algn="ctr" eaLnBrk="0" hangingPunct="0"/>
            <a:r>
              <a:rPr lang="en-GB" sz="2400" b="1" dirty="0" err="1"/>
              <a:t>Subendocardial</a:t>
            </a:r>
            <a:endParaRPr lang="en-GB" sz="2400" b="1" dirty="0"/>
          </a:p>
          <a:p>
            <a:pPr algn="ctr" eaLnBrk="0" hangingPunct="0"/>
            <a:r>
              <a:rPr lang="en-GB" sz="2400" b="1" dirty="0"/>
              <a:t>D</a:t>
            </a:r>
            <a:r>
              <a:rPr lang="en-GB" sz="2400" b="1" dirty="0" smtClean="0"/>
              <a:t>ysfunction</a:t>
            </a:r>
            <a:endParaRPr lang="en-GB" sz="2400" b="1" dirty="0"/>
          </a:p>
        </p:txBody>
      </p:sp>
      <p:sp>
        <p:nvSpPr>
          <p:cNvPr id="8202" name="Line 12"/>
          <p:cNvSpPr>
            <a:spLocks noChangeShapeType="1"/>
          </p:cNvSpPr>
          <p:nvPr/>
        </p:nvSpPr>
        <p:spPr bwMode="auto">
          <a:xfrm>
            <a:off x="3946525" y="3184525"/>
            <a:ext cx="381000" cy="423863"/>
          </a:xfrm>
          <a:prstGeom prst="line">
            <a:avLst/>
          </a:prstGeom>
          <a:noFill/>
          <a:ln w="25400">
            <a:solidFill>
              <a:srgbClr val="FF0066"/>
            </a:solidFill>
            <a:round/>
            <a:headEnd/>
            <a:tailEnd type="stealth" w="lg" len="lg"/>
          </a:ln>
        </p:spPr>
        <p:txBody>
          <a:bodyPr wrap="none" anchor="ctr">
            <a:prstTxWarp prst="textNoShape">
              <a:avLst/>
            </a:prstTxWarp>
          </a:bodyPr>
          <a:lstStyle/>
          <a:p>
            <a:endParaRPr lang="en-US"/>
          </a:p>
        </p:txBody>
      </p:sp>
      <p:sp>
        <p:nvSpPr>
          <p:cNvPr id="8203" name="Line 13"/>
          <p:cNvSpPr>
            <a:spLocks noChangeShapeType="1"/>
          </p:cNvSpPr>
          <p:nvPr/>
        </p:nvSpPr>
        <p:spPr bwMode="auto">
          <a:xfrm flipH="1">
            <a:off x="4784725" y="3184525"/>
            <a:ext cx="381000" cy="423863"/>
          </a:xfrm>
          <a:prstGeom prst="line">
            <a:avLst/>
          </a:prstGeom>
          <a:noFill/>
          <a:ln w="25400">
            <a:solidFill>
              <a:srgbClr val="FF0066"/>
            </a:solidFill>
            <a:round/>
            <a:headEnd/>
            <a:tailEnd type="stealth" w="lg" len="lg"/>
          </a:ln>
        </p:spPr>
        <p:txBody>
          <a:bodyPr wrap="none" anchor="ctr">
            <a:prstTxWarp prst="textNoShape">
              <a:avLst/>
            </a:prstTxWarp>
          </a:bodyPr>
          <a:lstStyle/>
          <a:p>
            <a:endParaRPr lang="en-US"/>
          </a:p>
        </p:txBody>
      </p:sp>
      <p:sp>
        <p:nvSpPr>
          <p:cNvPr id="8204" name="Text Box 14"/>
          <p:cNvSpPr txBox="1">
            <a:spLocks noChangeArrowheads="1"/>
          </p:cNvSpPr>
          <p:nvPr/>
        </p:nvSpPr>
        <p:spPr bwMode="auto">
          <a:xfrm>
            <a:off x="3631854" y="6019800"/>
            <a:ext cx="1792979" cy="461665"/>
          </a:xfrm>
          <a:prstGeom prst="rect">
            <a:avLst/>
          </a:prstGeom>
          <a:noFill/>
          <a:ln w="9525">
            <a:noFill/>
            <a:miter lim="800000"/>
            <a:headEnd/>
            <a:tailEnd/>
          </a:ln>
        </p:spPr>
        <p:txBody>
          <a:bodyPr wrap="none">
            <a:prstTxWarp prst="textNoShape">
              <a:avLst/>
            </a:prstTxWarp>
            <a:spAutoFit/>
          </a:bodyPr>
          <a:lstStyle/>
          <a:p>
            <a:pPr algn="ctr" eaLnBrk="0" hangingPunct="0"/>
            <a:r>
              <a:rPr lang="en-GB" sz="2400" b="1" dirty="0">
                <a:solidFill>
                  <a:srgbClr val="FFFF00"/>
                </a:solidFill>
              </a:rPr>
              <a:t>Heart failure</a:t>
            </a:r>
          </a:p>
        </p:txBody>
      </p:sp>
      <p:sp>
        <p:nvSpPr>
          <p:cNvPr id="8205" name="Line 15"/>
          <p:cNvSpPr>
            <a:spLocks noChangeShapeType="1"/>
          </p:cNvSpPr>
          <p:nvPr/>
        </p:nvSpPr>
        <p:spPr bwMode="auto">
          <a:xfrm>
            <a:off x="4549775" y="4533900"/>
            <a:ext cx="0" cy="495300"/>
          </a:xfrm>
          <a:prstGeom prst="line">
            <a:avLst/>
          </a:prstGeom>
          <a:noFill/>
          <a:ln w="25400">
            <a:solidFill>
              <a:srgbClr val="FF0066"/>
            </a:solidFill>
            <a:round/>
            <a:headEnd/>
            <a:tailEnd type="stealth" w="lg" len="lg"/>
          </a:ln>
        </p:spPr>
        <p:txBody>
          <a:bodyPr wrap="none" anchor="ctr">
            <a:prstTxWarp prst="textNoShape">
              <a:avLst/>
            </a:prstTxWarp>
          </a:bodyPr>
          <a:lstStyle/>
          <a:p>
            <a:endParaRPr lang="en-US"/>
          </a:p>
        </p:txBody>
      </p:sp>
      <p:sp>
        <p:nvSpPr>
          <p:cNvPr id="8206" name="Text Box 16"/>
          <p:cNvSpPr txBox="1">
            <a:spLocks noChangeArrowheads="1"/>
          </p:cNvSpPr>
          <p:nvPr/>
        </p:nvSpPr>
        <p:spPr bwMode="auto">
          <a:xfrm>
            <a:off x="3810000" y="1182688"/>
            <a:ext cx="1684308" cy="461665"/>
          </a:xfrm>
          <a:prstGeom prst="rect">
            <a:avLst/>
          </a:prstGeom>
          <a:noFill/>
          <a:ln w="9525">
            <a:noFill/>
            <a:miter lim="800000"/>
            <a:headEnd/>
            <a:tailEnd/>
          </a:ln>
        </p:spPr>
        <p:txBody>
          <a:bodyPr wrap="none">
            <a:prstTxWarp prst="textNoShape">
              <a:avLst/>
            </a:prstTxWarp>
            <a:spAutoFit/>
          </a:bodyPr>
          <a:lstStyle/>
          <a:p>
            <a:pPr algn="ctr" eaLnBrk="0" hangingPunct="0"/>
            <a:r>
              <a:rPr lang="en-GB" sz="2400" b="1" dirty="0">
                <a:solidFill>
                  <a:srgbClr val="FFFF00"/>
                </a:solidFill>
              </a:rPr>
              <a:t>Risk </a:t>
            </a:r>
            <a:r>
              <a:rPr lang="en-GB" sz="2400" b="1" dirty="0" smtClean="0">
                <a:solidFill>
                  <a:srgbClr val="FFFF00"/>
                </a:solidFill>
              </a:rPr>
              <a:t>Factors</a:t>
            </a:r>
            <a:endParaRPr lang="en-GB" sz="2400" b="1" dirty="0">
              <a:solidFill>
                <a:srgbClr val="FFFF00"/>
              </a:solidFill>
            </a:endParaRPr>
          </a:p>
        </p:txBody>
      </p:sp>
      <p:sp>
        <p:nvSpPr>
          <p:cNvPr id="8207" name="Line 17"/>
          <p:cNvSpPr>
            <a:spLocks noChangeShapeType="1"/>
          </p:cNvSpPr>
          <p:nvPr/>
        </p:nvSpPr>
        <p:spPr bwMode="auto">
          <a:xfrm flipH="1">
            <a:off x="1920875" y="1676400"/>
            <a:ext cx="2057400" cy="628650"/>
          </a:xfrm>
          <a:prstGeom prst="line">
            <a:avLst/>
          </a:prstGeom>
          <a:noFill/>
          <a:ln w="25400">
            <a:solidFill>
              <a:srgbClr val="FF0066"/>
            </a:solidFill>
            <a:round/>
            <a:headEnd type="stealth" w="lg" len="lg"/>
            <a:tailEnd type="stealth" w="lg" len="lg"/>
          </a:ln>
        </p:spPr>
        <p:txBody>
          <a:bodyPr wrap="none" anchor="ctr">
            <a:prstTxWarp prst="textNoShape">
              <a:avLst/>
            </a:prstTxWarp>
          </a:bodyPr>
          <a:lstStyle/>
          <a:p>
            <a:endParaRPr lang="en-US"/>
          </a:p>
        </p:txBody>
      </p:sp>
      <p:sp>
        <p:nvSpPr>
          <p:cNvPr id="8208" name="Line 18"/>
          <p:cNvSpPr>
            <a:spLocks noChangeShapeType="1"/>
          </p:cNvSpPr>
          <p:nvPr/>
        </p:nvSpPr>
        <p:spPr bwMode="auto">
          <a:xfrm>
            <a:off x="5273675" y="1676400"/>
            <a:ext cx="1981200" cy="571500"/>
          </a:xfrm>
          <a:prstGeom prst="line">
            <a:avLst/>
          </a:prstGeom>
          <a:noFill/>
          <a:ln w="25400">
            <a:solidFill>
              <a:srgbClr val="FF0066"/>
            </a:solidFill>
            <a:round/>
            <a:headEnd type="stealth" w="lg" len="lg"/>
            <a:tailEnd type="stealth" w="lg" len="lg"/>
          </a:ln>
        </p:spPr>
        <p:txBody>
          <a:bodyPr wrap="none" anchor="ctr">
            <a:prstTxWarp prst="textNoShape">
              <a:avLst/>
            </a:prstTxWarp>
          </a:bodyPr>
          <a:lstStyle/>
          <a:p>
            <a:endParaRPr lang="en-US"/>
          </a:p>
        </p:txBody>
      </p:sp>
      <p:sp>
        <p:nvSpPr>
          <p:cNvPr id="8209" name="Text Box 19"/>
          <p:cNvSpPr txBox="1">
            <a:spLocks noChangeArrowheads="1"/>
          </p:cNvSpPr>
          <p:nvPr/>
        </p:nvSpPr>
        <p:spPr bwMode="auto">
          <a:xfrm>
            <a:off x="4175125" y="5057775"/>
            <a:ext cx="777875" cy="461963"/>
          </a:xfrm>
          <a:prstGeom prst="rect">
            <a:avLst/>
          </a:prstGeom>
          <a:noFill/>
          <a:ln w="9525">
            <a:noFill/>
            <a:miter lim="800000"/>
            <a:headEnd/>
            <a:tailEnd/>
          </a:ln>
        </p:spPr>
        <p:txBody>
          <a:bodyPr wrap="none">
            <a:prstTxWarp prst="textNoShape">
              <a:avLst/>
            </a:prstTxWarp>
            <a:spAutoFit/>
          </a:bodyPr>
          <a:lstStyle/>
          <a:p>
            <a:r>
              <a:rPr lang="en-GB" sz="2400" b="1"/>
              <a:t>LVH</a:t>
            </a:r>
          </a:p>
        </p:txBody>
      </p:sp>
      <p:sp>
        <p:nvSpPr>
          <p:cNvPr id="8210" name="Line 20"/>
          <p:cNvSpPr>
            <a:spLocks noChangeShapeType="1"/>
          </p:cNvSpPr>
          <p:nvPr/>
        </p:nvSpPr>
        <p:spPr bwMode="auto">
          <a:xfrm>
            <a:off x="4535488" y="5513388"/>
            <a:ext cx="0" cy="495300"/>
          </a:xfrm>
          <a:prstGeom prst="line">
            <a:avLst/>
          </a:prstGeom>
          <a:noFill/>
          <a:ln w="25400">
            <a:solidFill>
              <a:srgbClr val="FF0000"/>
            </a:solidFill>
            <a:round/>
            <a:headEnd/>
            <a:tailEnd type="stealth" w="lg" len="lg"/>
          </a:ln>
        </p:spPr>
        <p:txBody>
          <a:bodyPr wrap="none" anchor="ctr">
            <a:prstTxWarp prst="textNoShape">
              <a:avLst/>
            </a:prstTxWarp>
          </a:bodyPr>
          <a:lstStyle/>
          <a:p>
            <a:endParaRPr lang="en-US"/>
          </a:p>
        </p:txBody>
      </p:sp>
      <p:sp>
        <p:nvSpPr>
          <p:cNvPr id="8211" name="Line 21"/>
          <p:cNvSpPr>
            <a:spLocks noChangeShapeType="1"/>
          </p:cNvSpPr>
          <p:nvPr/>
        </p:nvSpPr>
        <p:spPr bwMode="auto">
          <a:xfrm flipH="1">
            <a:off x="6459538" y="2971800"/>
            <a:ext cx="685800" cy="0"/>
          </a:xfrm>
          <a:prstGeom prst="line">
            <a:avLst/>
          </a:prstGeom>
          <a:noFill/>
          <a:ln w="25400">
            <a:solidFill>
              <a:srgbClr val="FF0066"/>
            </a:solidFill>
            <a:round/>
            <a:headEnd/>
            <a:tailEnd type="stealth" w="lg" len="lg"/>
          </a:ln>
        </p:spPr>
        <p:txBody>
          <a:bodyPr wrap="none" anchor="ctr">
            <a:prstTxWarp prst="textNoShape">
              <a:avLst/>
            </a:prstTxWarp>
          </a:bodyPr>
          <a:lstStyle/>
          <a:p>
            <a:endParaRPr lang="en-US"/>
          </a:p>
        </p:txBody>
      </p:sp>
      <p:sp>
        <p:nvSpPr>
          <p:cNvPr id="8212" name="Text Box 25"/>
          <p:cNvSpPr txBox="1">
            <a:spLocks noChangeArrowheads="1"/>
          </p:cNvSpPr>
          <p:nvPr/>
        </p:nvSpPr>
        <p:spPr bwMode="auto">
          <a:xfrm>
            <a:off x="6858000" y="2438400"/>
            <a:ext cx="2274030" cy="1200328"/>
          </a:xfrm>
          <a:prstGeom prst="rect">
            <a:avLst/>
          </a:prstGeom>
          <a:noFill/>
          <a:ln w="9525">
            <a:noFill/>
            <a:miter lim="800000"/>
            <a:headEnd/>
            <a:tailEnd/>
          </a:ln>
        </p:spPr>
        <p:txBody>
          <a:bodyPr wrap="none">
            <a:prstTxWarp prst="textNoShape">
              <a:avLst/>
            </a:prstTxWarp>
            <a:spAutoFit/>
          </a:bodyPr>
          <a:lstStyle/>
          <a:p>
            <a:pPr algn="ctr"/>
            <a:r>
              <a:rPr lang="en-US" sz="2400" b="1" dirty="0">
                <a:solidFill>
                  <a:srgbClr val="FFFF00"/>
                </a:solidFill>
              </a:rPr>
              <a:t>Endothelial</a:t>
            </a:r>
            <a:endParaRPr lang="en-US" sz="2400" b="1" dirty="0" smtClean="0">
              <a:solidFill>
                <a:srgbClr val="FFFF00"/>
              </a:solidFill>
            </a:endParaRPr>
          </a:p>
          <a:p>
            <a:pPr algn="ctr"/>
            <a:r>
              <a:rPr lang="en-US" sz="2400" b="1" dirty="0" smtClean="0">
                <a:solidFill>
                  <a:srgbClr val="FFFF00"/>
                </a:solidFill>
              </a:rPr>
              <a:t>Dysfunction</a:t>
            </a:r>
          </a:p>
          <a:p>
            <a:pPr algn="ctr"/>
            <a:r>
              <a:rPr lang="en-US" sz="2400" b="1" dirty="0" smtClean="0">
                <a:solidFill>
                  <a:srgbClr val="FFFF00"/>
                </a:solidFill>
              </a:rPr>
              <a:t>Arterial stiffness</a:t>
            </a:r>
            <a:endParaRPr lang="en-US" sz="2400" b="1" dirty="0">
              <a:solidFill>
                <a:srgbClr val="FFFF00"/>
              </a:solidFill>
            </a:endParaRPr>
          </a:p>
        </p:txBody>
      </p:sp>
      <p:sp>
        <p:nvSpPr>
          <p:cNvPr id="28" name="Title 1"/>
          <p:cNvSpPr txBox="1">
            <a:spLocks/>
          </p:cNvSpPr>
          <p:nvPr/>
        </p:nvSpPr>
        <p:spPr>
          <a:xfrm>
            <a:off x="228600" y="-76200"/>
            <a:ext cx="8686800" cy="1143000"/>
          </a:xfrm>
          <a:prstGeom prst="rect">
            <a:avLst/>
          </a:prstGeom>
        </p:spPr>
        <p:txBody>
          <a:bodyPr/>
          <a:lstStyle/>
          <a:p>
            <a:pPr algn="ctr" eaLnBrk="0" hangingPunct="0">
              <a:defRPr/>
            </a:pPr>
            <a:r>
              <a:rPr lang="en-US" sz="3200" b="1" dirty="0" smtClean="0">
                <a:solidFill>
                  <a:srgbClr val="FFFFFF"/>
                </a:solidFill>
                <a:latin typeface="Calibri"/>
                <a:ea typeface="+mj-ea"/>
                <a:cs typeface="Calibri"/>
              </a:rPr>
              <a:t>Progression from risk factors</a:t>
            </a:r>
          </a:p>
          <a:p>
            <a:pPr algn="ctr" eaLnBrk="0" hangingPunct="0">
              <a:defRPr/>
            </a:pPr>
            <a:r>
              <a:rPr lang="en-US" sz="3200" b="1" dirty="0" smtClean="0">
                <a:solidFill>
                  <a:srgbClr val="FFFFFF"/>
                </a:solidFill>
                <a:latin typeface="Calibri"/>
                <a:ea typeface="+mj-ea"/>
                <a:cs typeface="Calibri"/>
              </a:rPr>
              <a:t>- </a:t>
            </a:r>
            <a:r>
              <a:rPr lang="en-US" sz="3200" b="1" dirty="0" smtClean="0">
                <a:solidFill>
                  <a:srgbClr val="FFFFFF"/>
                </a:solidFill>
                <a:latin typeface="Calibri"/>
                <a:ea typeface="+mj-ea"/>
                <a:cs typeface="Calibri"/>
              </a:rPr>
              <a:t>vascular disease- cardiac involvement - HF</a:t>
            </a:r>
            <a:endParaRPr lang="en-US" sz="3200" b="1" dirty="0">
              <a:solidFill>
                <a:srgbClr val="FFFFFF"/>
              </a:solidFill>
              <a:latin typeface="Calibri"/>
              <a:ea typeface="+mj-ea"/>
              <a:cs typeface="Calibri"/>
            </a:endParaRPr>
          </a:p>
        </p:txBody>
      </p:sp>
      <p:sp>
        <p:nvSpPr>
          <p:cNvPr id="29" name="TextBox 28"/>
          <p:cNvSpPr txBox="1">
            <a:spLocks noChangeArrowheads="1"/>
          </p:cNvSpPr>
          <p:nvPr/>
        </p:nvSpPr>
        <p:spPr bwMode="auto">
          <a:xfrm>
            <a:off x="4419600" y="6248400"/>
            <a:ext cx="4800600" cy="609600"/>
          </a:xfrm>
          <a:prstGeom prst="rect">
            <a:avLst/>
          </a:prstGeom>
          <a:noFill/>
          <a:ln>
            <a:noFill/>
          </a:ln>
          <a:extLst/>
        </p:spPr>
        <p:txBody>
          <a:bodyPr lIns="181536" tIns="90588" rIns="181536" bIns="90588" anchor="ctr">
            <a:prstTxWarp prst="textNoShape">
              <a:avLst/>
            </a:prstTxWarp>
          </a:bodyPr>
          <a:lstStyle/>
          <a:p>
            <a:pPr algn="r" defTabSz="454025">
              <a:buClr>
                <a:srgbClr val="000000"/>
              </a:buClr>
              <a:buSzPct val="100000"/>
              <a:buFont typeface="Times New Roman" charset="0"/>
              <a:buNone/>
            </a:pPr>
            <a:r>
              <a:rPr lang="en-US" sz="1600" b="1" i="1" dirty="0">
                <a:solidFill>
                  <a:schemeClr val="tx1">
                    <a:lumMod val="85000"/>
                  </a:schemeClr>
                </a:solidFill>
                <a:latin typeface="Calibri" charset="0"/>
                <a:ea typeface="Arial" charset="0"/>
                <a:cs typeface="Arial" charset="0"/>
              </a:rPr>
              <a:t>Fraser </a:t>
            </a:r>
            <a:r>
              <a:rPr lang="en-US" sz="1600" b="1" i="1" dirty="0" smtClean="0">
                <a:solidFill>
                  <a:schemeClr val="tx1">
                    <a:lumMod val="85000"/>
                  </a:schemeClr>
                </a:solidFill>
                <a:latin typeface="Calibri" charset="0"/>
                <a:ea typeface="Arial" charset="0"/>
                <a:cs typeface="Arial" charset="0"/>
              </a:rPr>
              <a:t>&amp; </a:t>
            </a:r>
            <a:r>
              <a:rPr lang="en-US" sz="1600" b="1" i="1" dirty="0" err="1" smtClean="0">
                <a:solidFill>
                  <a:schemeClr val="tx1">
                    <a:lumMod val="85000"/>
                  </a:schemeClr>
                </a:solidFill>
                <a:latin typeface="Calibri" charset="0"/>
                <a:ea typeface="Arial" charset="0"/>
                <a:cs typeface="Arial" charset="0"/>
              </a:rPr>
              <a:t>Vinereanu</a:t>
            </a:r>
            <a:r>
              <a:rPr lang="en-US" sz="1600" b="1" i="1" dirty="0">
                <a:solidFill>
                  <a:schemeClr val="tx1">
                    <a:lumMod val="85000"/>
                  </a:schemeClr>
                </a:solidFill>
                <a:latin typeface="Calibri" charset="0"/>
                <a:ea typeface="Arial" charset="0"/>
                <a:cs typeface="Arial" charset="0"/>
              </a:rPr>
              <a:t>. </a:t>
            </a:r>
          </a:p>
          <a:p>
            <a:pPr algn="r" defTabSz="454025">
              <a:buClr>
                <a:srgbClr val="000000"/>
              </a:buClr>
              <a:buSzPct val="100000"/>
              <a:buFont typeface="Times New Roman" charset="0"/>
              <a:buNone/>
            </a:pPr>
            <a:r>
              <a:rPr lang="en-US" sz="1600" b="1" i="1" dirty="0">
                <a:solidFill>
                  <a:schemeClr val="tx1">
                    <a:lumMod val="85000"/>
                  </a:schemeClr>
                </a:solidFill>
                <a:latin typeface="Calibri" charset="0"/>
                <a:ea typeface="Arial" charset="0"/>
                <a:cs typeface="Arial" charset="0"/>
              </a:rPr>
              <a:t>In: “Doppler Myocardial Imaging. A Textbook.” 2006</a:t>
            </a:r>
          </a:p>
        </p:txBody>
      </p:sp>
      <p:sp>
        <p:nvSpPr>
          <p:cNvPr id="27" name="AutoShape 4"/>
          <p:cNvSpPr>
            <a:spLocks noChangeArrowheads="1"/>
          </p:cNvSpPr>
          <p:nvPr/>
        </p:nvSpPr>
        <p:spPr bwMode="invGray">
          <a:xfrm>
            <a:off x="152400" y="1066800"/>
            <a:ext cx="8763000" cy="76184"/>
          </a:xfrm>
          <a:prstGeom prst="roundRect">
            <a:avLst>
              <a:gd name="adj" fmla="val 50000"/>
            </a:avLst>
          </a:prstGeom>
          <a:gradFill rotWithShape="0">
            <a:gsLst>
              <a:gs pos="0">
                <a:srgbClr val="000000"/>
              </a:gs>
              <a:gs pos="39999">
                <a:srgbClr val="0A128C"/>
              </a:gs>
              <a:gs pos="70000">
                <a:srgbClr val="181CC7"/>
              </a:gs>
              <a:gs pos="88000">
                <a:srgbClr val="7005D4"/>
              </a:gs>
              <a:gs pos="100000">
                <a:srgbClr val="8C3D91"/>
              </a:gs>
            </a:gsLst>
            <a:lin ang="0"/>
          </a:gradFill>
          <a:ln w="9525" algn="ctr">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lgn="ctr">
              <a:defRPr/>
            </a:pPr>
            <a:endParaRPr lang="ro-RO"/>
          </a:p>
        </p:txBody>
      </p:sp>
      <p:sp>
        <p:nvSpPr>
          <p:cNvPr id="23" name="Curved Up Arrow 22"/>
          <p:cNvSpPr>
            <a:spLocks noChangeArrowheads="1"/>
          </p:cNvSpPr>
          <p:nvPr/>
        </p:nvSpPr>
        <p:spPr bwMode="auto">
          <a:xfrm rot="19299476">
            <a:off x="5813820" y="4591916"/>
            <a:ext cx="2521183" cy="847070"/>
          </a:xfrm>
          <a:prstGeom prst="curvedUpArrow">
            <a:avLst>
              <a:gd name="adj1" fmla="val 25009"/>
              <a:gd name="adj2" fmla="val 50003"/>
              <a:gd name="adj3" fmla="val 25000"/>
            </a:avLst>
          </a:prstGeom>
          <a:solidFill>
            <a:srgbClr val="00B0F0"/>
          </a:solidFill>
          <a:ln w="25400">
            <a:noFill/>
            <a:miter lim="800000"/>
            <a:headEnd/>
            <a:tailEnd/>
          </a:ln>
          <a:effectLst>
            <a:outerShdw blurRad="50800" dist="38100" dir="2700000" algn="tl" rotWithShape="0">
              <a:prstClr val="black">
                <a:alpha val="40000"/>
              </a:prstClr>
            </a:outerShdw>
            <a:reflection blurRad="6350" stA="50000" endA="300" endPos="55000" dir="5400000" sy="-100000" algn="bl" rotWithShape="0"/>
          </a:effectLst>
        </p:spPr>
        <p:txBody>
          <a:bodyPr anchor="ctr"/>
          <a:lstStyle/>
          <a:p>
            <a:pPr algn="ctr">
              <a:defRPr/>
            </a:pPr>
            <a:endParaRPr lang="ro-RO">
              <a:latin typeface="+mn-lt"/>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6"/>
          <p:cNvSpPr>
            <a:spLocks noChangeArrowheads="1"/>
          </p:cNvSpPr>
          <p:nvPr/>
        </p:nvSpPr>
        <p:spPr bwMode="auto">
          <a:xfrm>
            <a:off x="5548313" y="4981575"/>
            <a:ext cx="3132137" cy="152400"/>
          </a:xfrm>
          <a:prstGeom prst="rect">
            <a:avLst/>
          </a:prstGeom>
          <a:noFill/>
          <a:ln w="12700">
            <a:noFill/>
            <a:miter lim="800000"/>
            <a:headEnd/>
            <a:tailEnd/>
          </a:ln>
        </p:spPr>
        <p:txBody>
          <a:bodyPr lIns="0" tIns="0" rIns="0" bIns="0">
            <a:spAutoFit/>
          </a:bodyPr>
          <a:lstStyle/>
          <a:p>
            <a:pPr>
              <a:spcBef>
                <a:spcPts val="500"/>
              </a:spcBef>
              <a:spcAft>
                <a:spcPts val="500"/>
              </a:spcAft>
              <a:tabLst>
                <a:tab pos="55563" algn="l"/>
              </a:tabLst>
            </a:pPr>
            <a:endParaRPr lang="en-GB" sz="1000" baseline="0">
              <a:ea typeface="ＭＳ Ｐゴシック" charset="-128"/>
              <a:cs typeface="ＭＳ Ｐゴシック" charset="-128"/>
            </a:endParaRPr>
          </a:p>
        </p:txBody>
      </p:sp>
      <p:sp>
        <p:nvSpPr>
          <p:cNvPr id="16391" name="Rectangle 14"/>
          <p:cNvSpPr>
            <a:spLocks noChangeArrowheads="1"/>
          </p:cNvSpPr>
          <p:nvPr/>
        </p:nvSpPr>
        <p:spPr bwMode="auto">
          <a:xfrm>
            <a:off x="0" y="187404"/>
            <a:ext cx="9144000" cy="1231106"/>
          </a:xfrm>
          <a:prstGeom prst="rect">
            <a:avLst/>
          </a:prstGeom>
          <a:noFill/>
          <a:ln w="9525">
            <a:noFill/>
            <a:miter lim="800000"/>
            <a:headEnd/>
            <a:tailEnd/>
          </a:ln>
        </p:spPr>
        <p:txBody>
          <a:bodyPr wrap="square" lIns="0" tIns="0" rIns="0" bIns="0" anchor="b">
            <a:spAutoFit/>
          </a:bodyPr>
          <a:lstStyle/>
          <a:p>
            <a:pPr algn="ctr">
              <a:spcBef>
                <a:spcPct val="0"/>
              </a:spcBef>
            </a:pPr>
            <a:r>
              <a:rPr lang="en-GB" sz="4400" b="1" dirty="0" smtClean="0"/>
              <a:t>Plan</a:t>
            </a:r>
            <a:r>
              <a:rPr lang="en-GB" sz="3600" b="1" dirty="0" smtClean="0"/>
              <a:t> </a:t>
            </a:r>
            <a:endParaRPr lang="en-GB" sz="3600" b="1" dirty="0" smtClean="0"/>
          </a:p>
          <a:p>
            <a:pPr algn="ctr">
              <a:spcBef>
                <a:spcPct val="0"/>
              </a:spcBef>
            </a:pPr>
            <a:endParaRPr lang="de-DE" sz="3600" b="1" baseline="0" dirty="0"/>
          </a:p>
        </p:txBody>
      </p:sp>
      <p:sp>
        <p:nvSpPr>
          <p:cNvPr id="11" name="Rectangle 10"/>
          <p:cNvSpPr/>
          <p:nvPr/>
        </p:nvSpPr>
        <p:spPr>
          <a:xfrm>
            <a:off x="-990600" y="1752600"/>
            <a:ext cx="8229600" cy="6000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Rectangle 6"/>
          <p:cNvSpPr/>
          <p:nvPr/>
        </p:nvSpPr>
        <p:spPr>
          <a:xfrm>
            <a:off x="457200" y="1183055"/>
            <a:ext cx="8077200" cy="1668470"/>
          </a:xfrm>
          <a:prstGeom prst="rect">
            <a:avLst/>
          </a:prstGeom>
        </p:spPr>
        <p:txBody>
          <a:bodyPr wrap="square">
            <a:spAutoFit/>
          </a:bodyPr>
          <a:lstStyle/>
          <a:p>
            <a:pPr marL="457200" indent="-457200" algn="just">
              <a:lnSpc>
                <a:spcPct val="150000"/>
              </a:lnSpc>
              <a:spcAft>
                <a:spcPts val="2400"/>
              </a:spcAft>
            </a:pPr>
            <a:r>
              <a:rPr lang="en-US" sz="3600" b="1" dirty="0" smtClean="0">
                <a:solidFill>
                  <a:srgbClr val="FF0066"/>
                </a:solidFill>
              </a:rPr>
              <a:t>1. CINE</a:t>
            </a:r>
            <a:r>
              <a:rPr lang="en-US" sz="3600" b="1" dirty="0" smtClean="0"/>
              <a:t> </a:t>
            </a:r>
            <a:r>
              <a:rPr lang="en-US" sz="3600" b="1" dirty="0" err="1" smtClean="0"/>
              <a:t>este</a:t>
            </a:r>
            <a:r>
              <a:rPr lang="en-US" sz="3600" b="1" dirty="0" smtClean="0"/>
              <a:t> </a:t>
            </a:r>
            <a:r>
              <a:rPr lang="en-US" sz="3600" b="1" dirty="0" err="1" smtClean="0"/>
              <a:t>personajul</a:t>
            </a:r>
            <a:r>
              <a:rPr lang="en-US" sz="3600" b="1" dirty="0" smtClean="0"/>
              <a:t> principal?!...                                   </a:t>
            </a:r>
            <a:r>
              <a:rPr lang="en-US" sz="3200" b="1" dirty="0" smtClean="0"/>
              <a:t>	</a:t>
            </a:r>
            <a:r>
              <a:rPr lang="en-US" sz="3600" b="1" dirty="0" smtClean="0"/>
              <a:t>		</a:t>
            </a:r>
            <a:r>
              <a:rPr lang="en-US" sz="3600" b="1" i="1" dirty="0" smtClean="0">
                <a:solidFill>
                  <a:srgbClr val="FFFF00"/>
                </a:solidFill>
              </a:rPr>
              <a:t>- </a:t>
            </a:r>
            <a:r>
              <a:rPr lang="en-US" sz="3600" b="1" i="1" u="sng" dirty="0" err="1" smtClean="0">
                <a:solidFill>
                  <a:srgbClr val="FFFF00"/>
                </a:solidFill>
              </a:rPr>
              <a:t>Endoteliul</a:t>
            </a:r>
            <a:r>
              <a:rPr lang="en-US" sz="3600" b="1" i="1" u="sng" dirty="0" smtClean="0">
                <a:solidFill>
                  <a:srgbClr val="FFFF00"/>
                </a:solidFill>
              </a:rPr>
              <a:t> </a:t>
            </a:r>
            <a:r>
              <a:rPr lang="en-US" sz="3600" b="1" i="1" dirty="0" smtClean="0">
                <a:solidFill>
                  <a:srgbClr val="FFFF00"/>
                </a:solidFill>
              </a:rPr>
              <a:t>- </a:t>
            </a:r>
            <a:endParaRPr lang="en-US" sz="3600" b="1" dirty="0" smtClean="0"/>
          </a:p>
        </p:txBody>
      </p:sp>
      <p:sp>
        <p:nvSpPr>
          <p:cNvPr id="8" name="AutoShape 4"/>
          <p:cNvSpPr>
            <a:spLocks noChangeArrowheads="1"/>
          </p:cNvSpPr>
          <p:nvPr/>
        </p:nvSpPr>
        <p:spPr bwMode="invGray">
          <a:xfrm>
            <a:off x="152400" y="1066800"/>
            <a:ext cx="8763000" cy="76184"/>
          </a:xfrm>
          <a:prstGeom prst="roundRect">
            <a:avLst>
              <a:gd name="adj" fmla="val 50000"/>
            </a:avLst>
          </a:prstGeom>
          <a:gradFill rotWithShape="0">
            <a:gsLst>
              <a:gs pos="0">
                <a:srgbClr val="000000"/>
              </a:gs>
              <a:gs pos="39999">
                <a:srgbClr val="0A128C"/>
              </a:gs>
              <a:gs pos="70000">
                <a:srgbClr val="181CC7"/>
              </a:gs>
              <a:gs pos="88000">
                <a:srgbClr val="7005D4"/>
              </a:gs>
              <a:gs pos="100000">
                <a:srgbClr val="8C3D91"/>
              </a:gs>
            </a:gsLst>
            <a:lin ang="0"/>
          </a:gradFill>
          <a:ln w="9525" algn="ctr">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lgn="ctr">
              <a:defRPr/>
            </a:pPr>
            <a:endParaRPr lang="ro-RO"/>
          </a:p>
        </p:txBody>
      </p:sp>
      <p:sp>
        <p:nvSpPr>
          <p:cNvPr id="10" name="Oval 9"/>
          <p:cNvSpPr/>
          <p:nvPr/>
        </p:nvSpPr>
        <p:spPr>
          <a:xfrm>
            <a:off x="4457700" y="3429000"/>
            <a:ext cx="152400" cy="152400"/>
          </a:xfrm>
          <a:prstGeom prst="ellipse">
            <a:avLst/>
          </a:prstGeom>
          <a:solidFill>
            <a:srgbClr val="E92A78"/>
          </a:solidFill>
          <a:ln>
            <a:solidFill>
              <a:srgbClr val="E92A78"/>
            </a:solidFill>
          </a:ln>
          <a:effectLst>
            <a:outerShdw blurRad="40000" dist="23000" dir="5400000" rotWithShape="0">
              <a:srgbClr val="000000">
                <a:alpha val="35000"/>
              </a:srgbClr>
            </a:outerShdw>
            <a:reflection stA="50000" endPos="75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lIns="91395" tIns="45697" rIns="91395" bIns="45697" anchor="ctr"/>
          <a:lstStyle>
            <a:defPPr>
              <a:defRPr lang="en-GB"/>
            </a:defPPr>
            <a:lvl1pPr algn="l" defTabSz="454025" rtl="0" fontAlgn="base">
              <a:spcBef>
                <a:spcPct val="0"/>
              </a:spcBef>
              <a:spcAft>
                <a:spcPct val="0"/>
              </a:spcAft>
              <a:buClr>
                <a:srgbClr val="000000"/>
              </a:buClr>
              <a:buSzPct val="100000"/>
              <a:buFont typeface="Times New Roman" charset="0"/>
              <a:defRPr kern="1200">
                <a:solidFill>
                  <a:schemeClr val="lt1"/>
                </a:solidFill>
                <a:latin typeface="+mn-lt"/>
                <a:ea typeface="+mn-ea"/>
                <a:cs typeface="+mn-cs"/>
              </a:defRPr>
            </a:lvl1pPr>
            <a:lvl2pPr marL="739775" indent="-282575" algn="l" defTabSz="454025" rtl="0" fontAlgn="base">
              <a:spcBef>
                <a:spcPct val="0"/>
              </a:spcBef>
              <a:spcAft>
                <a:spcPct val="0"/>
              </a:spcAft>
              <a:buClr>
                <a:srgbClr val="000000"/>
              </a:buClr>
              <a:buSzPct val="100000"/>
              <a:buFont typeface="Times New Roman" charset="0"/>
              <a:defRPr kern="1200">
                <a:solidFill>
                  <a:schemeClr val="lt1"/>
                </a:solidFill>
                <a:latin typeface="+mn-lt"/>
                <a:ea typeface="+mn-ea"/>
                <a:cs typeface="+mn-cs"/>
              </a:defRPr>
            </a:lvl2pPr>
            <a:lvl3pPr marL="1139825" indent="-225425" algn="l" defTabSz="454025" rtl="0" fontAlgn="base">
              <a:spcBef>
                <a:spcPct val="0"/>
              </a:spcBef>
              <a:spcAft>
                <a:spcPct val="0"/>
              </a:spcAft>
              <a:buClr>
                <a:srgbClr val="000000"/>
              </a:buClr>
              <a:buSzPct val="100000"/>
              <a:buFont typeface="Times New Roman" charset="0"/>
              <a:defRPr kern="1200">
                <a:solidFill>
                  <a:schemeClr val="lt1"/>
                </a:solidFill>
                <a:latin typeface="+mn-lt"/>
                <a:ea typeface="+mn-ea"/>
                <a:cs typeface="+mn-cs"/>
              </a:defRPr>
            </a:lvl3pPr>
            <a:lvl4pPr marL="1597025" indent="-225425" algn="l" defTabSz="454025" rtl="0" fontAlgn="base">
              <a:spcBef>
                <a:spcPct val="0"/>
              </a:spcBef>
              <a:spcAft>
                <a:spcPct val="0"/>
              </a:spcAft>
              <a:buClr>
                <a:srgbClr val="000000"/>
              </a:buClr>
              <a:buSzPct val="100000"/>
              <a:buFont typeface="Times New Roman" charset="0"/>
              <a:defRPr kern="1200">
                <a:solidFill>
                  <a:schemeClr val="lt1"/>
                </a:solidFill>
                <a:latin typeface="+mn-lt"/>
                <a:ea typeface="+mn-ea"/>
                <a:cs typeface="+mn-cs"/>
              </a:defRPr>
            </a:lvl4pPr>
            <a:lvl5pPr marL="2052638" indent="-225425" algn="l" defTabSz="454025" rtl="0" fontAlgn="base">
              <a:spcBef>
                <a:spcPct val="0"/>
              </a:spcBef>
              <a:spcAft>
                <a:spcPct val="0"/>
              </a:spcAft>
              <a:buClr>
                <a:srgbClr val="000000"/>
              </a:buClr>
              <a:buSzPct val="100000"/>
              <a:buFont typeface="Times New Roman"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455388">
              <a:defRPr/>
            </a:pPr>
            <a:endParaRPr lang="en-US" dirty="0">
              <a:solidFill>
                <a:srgbClr val="FFFFFF"/>
              </a:solidFill>
            </a:endParaRPr>
          </a:p>
        </p:txBody>
      </p:sp>
      <p:sp>
        <p:nvSpPr>
          <p:cNvPr id="12" name="Rectangle 11"/>
          <p:cNvSpPr/>
          <p:nvPr/>
        </p:nvSpPr>
        <p:spPr>
          <a:xfrm>
            <a:off x="533400" y="3886200"/>
            <a:ext cx="8077200" cy="2893100"/>
          </a:xfrm>
          <a:prstGeom prst="rect">
            <a:avLst/>
          </a:prstGeom>
        </p:spPr>
        <p:txBody>
          <a:bodyPr wrap="square">
            <a:spAutoFit/>
          </a:bodyPr>
          <a:lstStyle/>
          <a:p>
            <a:pPr marL="457200" indent="-457200" algn="just">
              <a:lnSpc>
                <a:spcPct val="150000"/>
              </a:lnSpc>
              <a:spcAft>
                <a:spcPts val="2400"/>
              </a:spcAft>
            </a:pPr>
            <a:r>
              <a:rPr lang="en-US" sz="3200" b="1" dirty="0" smtClean="0">
                <a:solidFill>
                  <a:schemeClr val="bg2"/>
                </a:solidFill>
              </a:rPr>
              <a:t>2. </a:t>
            </a:r>
            <a:r>
              <a:rPr lang="en-US" sz="3600" b="1" dirty="0" smtClean="0">
                <a:solidFill>
                  <a:schemeClr val="bg2"/>
                </a:solidFill>
              </a:rPr>
              <a:t>CUM </a:t>
            </a:r>
            <a:r>
              <a:rPr lang="en-US" sz="3600" b="1" dirty="0" err="1" smtClean="0">
                <a:solidFill>
                  <a:schemeClr val="bg2"/>
                </a:solidFill>
              </a:rPr>
              <a:t>evaluam</a:t>
            </a:r>
            <a:r>
              <a:rPr lang="en-US" sz="3600" b="1" dirty="0" smtClean="0">
                <a:solidFill>
                  <a:schemeClr val="bg2"/>
                </a:solidFill>
              </a:rPr>
              <a:t> </a:t>
            </a:r>
            <a:r>
              <a:rPr lang="en-US" sz="3600" b="1" dirty="0" err="1" smtClean="0">
                <a:solidFill>
                  <a:schemeClr val="bg2"/>
                </a:solidFill>
              </a:rPr>
              <a:t>functia</a:t>
            </a:r>
            <a:r>
              <a:rPr lang="en-US" sz="3600" b="1" dirty="0" smtClean="0">
                <a:solidFill>
                  <a:schemeClr val="bg2"/>
                </a:solidFill>
              </a:rPr>
              <a:t> </a:t>
            </a:r>
            <a:r>
              <a:rPr lang="en-US" sz="3600" b="1" dirty="0" err="1" smtClean="0">
                <a:solidFill>
                  <a:schemeClr val="bg2"/>
                </a:solidFill>
              </a:rPr>
              <a:t>arteriala</a:t>
            </a:r>
            <a:r>
              <a:rPr lang="en-US" sz="3600" b="1" dirty="0" smtClean="0">
                <a:solidFill>
                  <a:schemeClr val="bg2"/>
                </a:solidFill>
              </a:rPr>
              <a:t> </a:t>
            </a:r>
            <a:r>
              <a:rPr lang="en-US" sz="3600" b="1" dirty="0" err="1" smtClean="0">
                <a:solidFill>
                  <a:schemeClr val="bg2"/>
                </a:solidFill>
              </a:rPr>
              <a:t>si</a:t>
            </a:r>
            <a:r>
              <a:rPr lang="en-US" sz="3600" b="1" dirty="0" smtClean="0">
                <a:solidFill>
                  <a:schemeClr val="bg2"/>
                </a:solidFill>
              </a:rPr>
              <a:t> </a:t>
            </a:r>
            <a:r>
              <a:rPr lang="en-US" sz="3600" b="1" dirty="0" err="1" smtClean="0">
                <a:solidFill>
                  <a:schemeClr val="bg2"/>
                </a:solidFill>
              </a:rPr>
              <a:t>interactiunea</a:t>
            </a:r>
            <a:r>
              <a:rPr lang="en-US" sz="3600" b="1" dirty="0" smtClean="0">
                <a:solidFill>
                  <a:schemeClr val="bg2"/>
                </a:solidFill>
              </a:rPr>
              <a:t> </a:t>
            </a:r>
            <a:r>
              <a:rPr lang="en-US" sz="3600" b="1" dirty="0" err="1" smtClean="0">
                <a:solidFill>
                  <a:schemeClr val="bg2"/>
                </a:solidFill>
              </a:rPr>
              <a:t>artere</a:t>
            </a:r>
            <a:r>
              <a:rPr lang="en-US" sz="3600" b="1" dirty="0" smtClean="0">
                <a:solidFill>
                  <a:schemeClr val="bg2"/>
                </a:solidFill>
              </a:rPr>
              <a:t>-VS?</a:t>
            </a:r>
          </a:p>
          <a:p>
            <a:pPr marL="457200" indent="-457200" algn="just">
              <a:lnSpc>
                <a:spcPct val="150000"/>
              </a:lnSpc>
              <a:spcAft>
                <a:spcPts val="2400"/>
              </a:spcAft>
            </a:pPr>
            <a:r>
              <a:rPr lang="en-US" sz="3600" b="1" dirty="0" smtClean="0">
                <a:solidFill>
                  <a:schemeClr val="bg2"/>
                </a:solidFill>
              </a:rPr>
              <a:t>		Si </a:t>
            </a:r>
            <a:r>
              <a:rPr lang="en-US" sz="3600" b="1" dirty="0" smtClean="0">
                <a:solidFill>
                  <a:schemeClr val="bg2"/>
                </a:solidFill>
              </a:rPr>
              <a:t>DE CE? </a:t>
            </a:r>
            <a:r>
              <a:rPr lang="en-US" sz="3600" b="1" dirty="0" smtClean="0">
                <a:solidFill>
                  <a:schemeClr val="bg2"/>
                </a:solidFill>
              </a:rPr>
              <a:t>Impact c</a:t>
            </a:r>
            <a:r>
              <a:rPr lang="en-US" sz="3600" b="1" dirty="0" smtClean="0">
                <a:solidFill>
                  <a:schemeClr val="bg2"/>
                </a:solidFill>
              </a:rPr>
              <a:t>linic?</a:t>
            </a:r>
            <a:endParaRPr lang="en-US" sz="3600" b="1" dirty="0" smtClean="0">
              <a:solidFill>
                <a:schemeClr val="bg2"/>
              </a:solidFill>
            </a:endParaRPr>
          </a:p>
        </p:txBody>
      </p:sp>
    </p:spTree>
  </p:cSld>
  <p:clrMapOvr>
    <a:masterClrMapping/>
  </p:clrMapOvr>
  <p:transition>
    <p:blind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txBox="1">
            <a:spLocks/>
          </p:cNvSpPr>
          <p:nvPr/>
        </p:nvSpPr>
        <p:spPr bwMode="auto">
          <a:xfrm>
            <a:off x="228600" y="228600"/>
            <a:ext cx="8686800" cy="1143000"/>
          </a:xfrm>
          <a:prstGeom prst="rect">
            <a:avLst/>
          </a:prstGeom>
          <a:noFill/>
          <a:ln w="9525">
            <a:noFill/>
            <a:miter lim="800000"/>
            <a:headEnd/>
            <a:tailEnd/>
          </a:ln>
        </p:spPr>
        <p:txBody>
          <a:bodyPr/>
          <a:lstStyle/>
          <a:p>
            <a:pPr algn="ctr" eaLnBrk="0" hangingPunct="0"/>
            <a:r>
              <a:rPr lang="en-US" sz="3600" b="1" dirty="0">
                <a:latin typeface="Calibri" pitchFamily="34" charset="0"/>
              </a:rPr>
              <a:t>What is endothelium?</a:t>
            </a:r>
          </a:p>
          <a:p>
            <a:pPr algn="ctr" eaLnBrk="0" hangingPunct="0"/>
            <a:endParaRPr lang="en-US" sz="3600" b="1" dirty="0">
              <a:solidFill>
                <a:srgbClr val="BFBFBF"/>
              </a:solidFill>
              <a:latin typeface="Calibri" pitchFamily="34" charset="0"/>
            </a:endParaRPr>
          </a:p>
        </p:txBody>
      </p:sp>
      <p:sp>
        <p:nvSpPr>
          <p:cNvPr id="27" name="AutoShape 4"/>
          <p:cNvSpPr>
            <a:spLocks noChangeArrowheads="1"/>
          </p:cNvSpPr>
          <p:nvPr/>
        </p:nvSpPr>
        <p:spPr bwMode="invGray">
          <a:xfrm>
            <a:off x="152400" y="1066800"/>
            <a:ext cx="8763000" cy="76184"/>
          </a:xfrm>
          <a:prstGeom prst="roundRect">
            <a:avLst>
              <a:gd name="adj" fmla="val 50000"/>
            </a:avLst>
          </a:prstGeom>
          <a:gradFill rotWithShape="0">
            <a:gsLst>
              <a:gs pos="0">
                <a:srgbClr val="000000"/>
              </a:gs>
              <a:gs pos="39999">
                <a:srgbClr val="0A128C"/>
              </a:gs>
              <a:gs pos="70000">
                <a:srgbClr val="181CC7"/>
              </a:gs>
              <a:gs pos="88000">
                <a:srgbClr val="7005D4"/>
              </a:gs>
              <a:gs pos="100000">
                <a:srgbClr val="8C3D91"/>
              </a:gs>
            </a:gsLst>
            <a:lin ang="0"/>
          </a:gradFill>
          <a:ln w="9525" algn="ctr">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lgn="ctr">
              <a:defRPr/>
            </a:pPr>
            <a:endParaRPr lang="ro-RO"/>
          </a:p>
        </p:txBody>
      </p:sp>
      <p:sp>
        <p:nvSpPr>
          <p:cNvPr id="4" name="Rectangle 3"/>
          <p:cNvSpPr txBox="1">
            <a:spLocks/>
          </p:cNvSpPr>
          <p:nvPr/>
        </p:nvSpPr>
        <p:spPr>
          <a:xfrm>
            <a:off x="0" y="1265238"/>
            <a:ext cx="3962400" cy="4525962"/>
          </a:xfrm>
          <a:prstGeom prst="rect">
            <a:avLst/>
          </a:prstGeom>
        </p:spPr>
        <p:txBody>
          <a:bodyPr/>
          <a:lstStyle/>
          <a:p>
            <a:pPr marL="342900" indent="-342900" algn="just" eaLnBrk="0" hangingPunct="0">
              <a:spcBef>
                <a:spcPct val="20000"/>
              </a:spcBef>
              <a:spcAft>
                <a:spcPts val="1200"/>
              </a:spcAft>
              <a:buFont typeface="Arial" charset="0"/>
              <a:buChar char="•"/>
              <a:defRPr/>
            </a:pPr>
            <a:r>
              <a:rPr lang="en-US" sz="2400" dirty="0">
                <a:latin typeface="Calibri"/>
                <a:cs typeface="Calibri"/>
              </a:rPr>
              <a:t>Monolayer of </a:t>
            </a:r>
            <a:r>
              <a:rPr lang="en-US" sz="2400" b="1" i="1" dirty="0">
                <a:solidFill>
                  <a:srgbClr val="FFFF00"/>
                </a:solidFill>
                <a:latin typeface="Calibri"/>
                <a:cs typeface="Calibri"/>
              </a:rPr>
              <a:t>endothelial </a:t>
            </a:r>
            <a:r>
              <a:rPr lang="en-US" sz="2400" b="1" i="1" dirty="0" smtClean="0">
                <a:solidFill>
                  <a:srgbClr val="FFFF00"/>
                </a:solidFill>
                <a:latin typeface="Calibri"/>
                <a:cs typeface="Calibri"/>
              </a:rPr>
              <a:t>cells </a:t>
            </a:r>
            <a:r>
              <a:rPr lang="en-US" sz="2400" dirty="0" smtClean="0">
                <a:solidFill>
                  <a:srgbClr val="FFFFFF"/>
                </a:solidFill>
                <a:latin typeface="Calibri"/>
                <a:cs typeface="Calibri"/>
              </a:rPr>
              <a:t>lining </a:t>
            </a:r>
            <a:r>
              <a:rPr lang="en-US" sz="2400" dirty="0">
                <a:solidFill>
                  <a:srgbClr val="FFFFFF"/>
                </a:solidFill>
                <a:latin typeface="Calibri"/>
                <a:cs typeface="Calibri"/>
              </a:rPr>
              <a:t>the lumen of the vascular beds</a:t>
            </a:r>
          </a:p>
          <a:p>
            <a:pPr marL="342900" indent="-342900" algn="just" eaLnBrk="0" hangingPunct="0">
              <a:spcBef>
                <a:spcPct val="20000"/>
              </a:spcBef>
              <a:spcAft>
                <a:spcPts val="1200"/>
              </a:spcAft>
              <a:buFont typeface="Arial" charset="0"/>
              <a:buChar char="•"/>
              <a:defRPr/>
            </a:pPr>
            <a:endParaRPr lang="en-US" sz="2400" dirty="0">
              <a:solidFill>
                <a:schemeClr val="tx2"/>
              </a:solidFill>
              <a:latin typeface="Calibri"/>
              <a:cs typeface="Calibri"/>
            </a:endParaRPr>
          </a:p>
          <a:p>
            <a:pPr marL="342900" indent="-342900" algn="just" eaLnBrk="0" hangingPunct="0">
              <a:spcBef>
                <a:spcPct val="20000"/>
              </a:spcBef>
              <a:spcAft>
                <a:spcPts val="1200"/>
              </a:spcAft>
              <a:buFont typeface="Arial" charset="0"/>
              <a:buChar char="•"/>
              <a:defRPr/>
            </a:pPr>
            <a:r>
              <a:rPr lang="en-US" sz="2400" b="1" i="1" dirty="0">
                <a:solidFill>
                  <a:srgbClr val="FFFF00"/>
                </a:solidFill>
                <a:latin typeface="Calibri"/>
                <a:cs typeface="Calibri"/>
              </a:rPr>
              <a:t>Mechanical role</a:t>
            </a:r>
            <a:r>
              <a:rPr lang="en-US" sz="2400" b="1" i="1" dirty="0">
                <a:solidFill>
                  <a:srgbClr val="FFFFFF"/>
                </a:solidFill>
                <a:latin typeface="Calibri"/>
                <a:cs typeface="Calibri"/>
              </a:rPr>
              <a:t>: </a:t>
            </a:r>
            <a:r>
              <a:rPr lang="en-US" sz="2400" dirty="0">
                <a:solidFill>
                  <a:srgbClr val="FFFFFF"/>
                </a:solidFill>
                <a:latin typeface="Calibri"/>
                <a:cs typeface="Calibri"/>
              </a:rPr>
              <a:t>separates the vascular wall from the circulation and the blood </a:t>
            </a:r>
            <a:r>
              <a:rPr lang="en-US" sz="2400" dirty="0" smtClean="0">
                <a:solidFill>
                  <a:srgbClr val="FFFFFF"/>
                </a:solidFill>
                <a:latin typeface="Calibri"/>
                <a:cs typeface="Calibri"/>
              </a:rPr>
              <a:t>components</a:t>
            </a:r>
          </a:p>
          <a:p>
            <a:pPr marL="342900" indent="-342900" algn="just" eaLnBrk="0" hangingPunct="0">
              <a:spcBef>
                <a:spcPct val="20000"/>
              </a:spcBef>
              <a:spcAft>
                <a:spcPts val="1200"/>
              </a:spcAft>
              <a:buFont typeface="Arial" charset="0"/>
              <a:buChar char="•"/>
              <a:defRPr/>
            </a:pPr>
            <a:endParaRPr lang="en-US" sz="2400" b="1" i="1" dirty="0" smtClean="0">
              <a:solidFill>
                <a:schemeClr val="tx2"/>
              </a:solidFill>
              <a:latin typeface="Calibri"/>
              <a:cs typeface="Calibri"/>
            </a:endParaRPr>
          </a:p>
          <a:p>
            <a:pPr marL="342900" indent="-342900" algn="just" eaLnBrk="0" hangingPunct="0">
              <a:spcBef>
                <a:spcPct val="20000"/>
              </a:spcBef>
              <a:spcAft>
                <a:spcPts val="1200"/>
              </a:spcAft>
              <a:buFont typeface="Arial" charset="0"/>
              <a:buChar char="•"/>
              <a:defRPr/>
            </a:pPr>
            <a:r>
              <a:rPr lang="en-US" sz="2400" b="1" i="1" dirty="0">
                <a:solidFill>
                  <a:srgbClr val="FFFF00"/>
                </a:solidFill>
                <a:latin typeface="Calibri"/>
                <a:cs typeface="Calibri"/>
              </a:rPr>
              <a:t>Metabolically active </a:t>
            </a:r>
            <a:endParaRPr lang="en-US" sz="2400" dirty="0">
              <a:solidFill>
                <a:srgbClr val="FFFF00"/>
              </a:solidFill>
              <a:latin typeface="Calibri"/>
              <a:cs typeface="Calibri"/>
            </a:endParaRPr>
          </a:p>
          <a:p>
            <a:pPr marL="342900" indent="-342900" algn="just" eaLnBrk="0" hangingPunct="0">
              <a:spcBef>
                <a:spcPct val="20000"/>
              </a:spcBef>
              <a:buFont typeface="Arial" charset="0"/>
              <a:buChar char="•"/>
              <a:defRPr/>
            </a:pPr>
            <a:endParaRPr lang="ro-RO" sz="2400" dirty="0">
              <a:solidFill>
                <a:srgbClr val="595959"/>
              </a:solidFill>
              <a:latin typeface="Calibri"/>
              <a:cs typeface="Calibri"/>
            </a:endParaRPr>
          </a:p>
        </p:txBody>
      </p:sp>
      <p:pic>
        <p:nvPicPr>
          <p:cNvPr id="60417" name="Picture 1" descr="C:\Users\COMPASS_LAPTOP\Desktop\Picture1.png"/>
          <p:cNvPicPr>
            <a:picLocks noChangeAspect="1" noChangeArrowheads="1"/>
          </p:cNvPicPr>
          <p:nvPr/>
        </p:nvPicPr>
        <p:blipFill>
          <a:blip r:embed="rId3"/>
          <a:srcRect/>
          <a:stretch>
            <a:fillRect/>
          </a:stretch>
        </p:blipFill>
        <p:spPr bwMode="auto">
          <a:xfrm>
            <a:off x="4190629" y="1981200"/>
            <a:ext cx="4724771" cy="3186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txBox="1">
            <a:spLocks/>
          </p:cNvSpPr>
          <p:nvPr/>
        </p:nvSpPr>
        <p:spPr bwMode="auto">
          <a:xfrm>
            <a:off x="228600" y="228600"/>
            <a:ext cx="8686800" cy="1143000"/>
          </a:xfrm>
          <a:prstGeom prst="rect">
            <a:avLst/>
          </a:prstGeom>
          <a:noFill/>
          <a:ln w="9525">
            <a:noFill/>
            <a:miter lim="800000"/>
            <a:headEnd/>
            <a:tailEnd/>
          </a:ln>
        </p:spPr>
        <p:txBody>
          <a:bodyPr/>
          <a:lstStyle/>
          <a:p>
            <a:pPr algn="ctr" eaLnBrk="0" hangingPunct="0"/>
            <a:r>
              <a:rPr lang="en-US" sz="3600" b="1" dirty="0">
                <a:solidFill>
                  <a:srgbClr val="FFFFFF"/>
                </a:solidFill>
                <a:latin typeface="Calibri" pitchFamily="34" charset="0"/>
              </a:rPr>
              <a:t>Normal functions of the endothelium</a:t>
            </a:r>
          </a:p>
        </p:txBody>
      </p:sp>
      <p:sp>
        <p:nvSpPr>
          <p:cNvPr id="27" name="AutoShape 4"/>
          <p:cNvSpPr>
            <a:spLocks noChangeArrowheads="1"/>
          </p:cNvSpPr>
          <p:nvPr/>
        </p:nvSpPr>
        <p:spPr bwMode="invGray">
          <a:xfrm>
            <a:off x="152400" y="1066800"/>
            <a:ext cx="8763000" cy="76184"/>
          </a:xfrm>
          <a:prstGeom prst="roundRect">
            <a:avLst>
              <a:gd name="adj" fmla="val 50000"/>
            </a:avLst>
          </a:prstGeom>
          <a:gradFill rotWithShape="0">
            <a:gsLst>
              <a:gs pos="0">
                <a:srgbClr val="000000"/>
              </a:gs>
              <a:gs pos="39999">
                <a:srgbClr val="0A128C"/>
              </a:gs>
              <a:gs pos="70000">
                <a:srgbClr val="181CC7"/>
              </a:gs>
              <a:gs pos="88000">
                <a:srgbClr val="7005D4"/>
              </a:gs>
              <a:gs pos="100000">
                <a:srgbClr val="8C3D91"/>
              </a:gs>
            </a:gsLst>
            <a:lin ang="0"/>
          </a:gradFill>
          <a:ln w="9525" algn="ctr">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lgn="ctr">
              <a:defRPr/>
            </a:pPr>
            <a:endParaRPr lang="ro-RO"/>
          </a:p>
        </p:txBody>
      </p:sp>
      <p:sp>
        <p:nvSpPr>
          <p:cNvPr id="24581" name="Rectangle 3"/>
          <p:cNvSpPr txBox="1">
            <a:spLocks/>
          </p:cNvSpPr>
          <p:nvPr/>
        </p:nvSpPr>
        <p:spPr bwMode="auto">
          <a:xfrm>
            <a:off x="-228600" y="1219200"/>
            <a:ext cx="6858000" cy="5181600"/>
          </a:xfrm>
          <a:prstGeom prst="rect">
            <a:avLst/>
          </a:prstGeom>
          <a:noFill/>
          <a:ln w="9525">
            <a:noFill/>
            <a:miter lim="800000"/>
            <a:headEnd/>
            <a:tailEnd/>
          </a:ln>
        </p:spPr>
        <p:txBody>
          <a:bodyPr/>
          <a:lstStyle/>
          <a:p>
            <a:pPr marL="342900" indent="-342900" algn="ctr" eaLnBrk="0" hangingPunct="0">
              <a:spcBef>
                <a:spcPct val="20000"/>
              </a:spcBef>
            </a:pPr>
            <a:r>
              <a:rPr lang="en-US" sz="2800" b="1" u="sng" dirty="0">
                <a:latin typeface="Calibri" pitchFamily="34" charset="0"/>
              </a:rPr>
              <a:t>Vascular homeostasis </a:t>
            </a:r>
          </a:p>
          <a:p>
            <a:pPr marL="342900" indent="-342900" algn="just" eaLnBrk="0" hangingPunct="0">
              <a:spcBef>
                <a:spcPct val="20000"/>
              </a:spcBef>
            </a:pPr>
            <a:endParaRPr lang="en-US" sz="1400" b="1" dirty="0">
              <a:latin typeface="Calibri" pitchFamily="34" charset="0"/>
            </a:endParaRPr>
          </a:p>
          <a:p>
            <a:pPr marL="914400" lvl="1" indent="-457200" algn="just" eaLnBrk="0" hangingPunct="0">
              <a:spcBef>
                <a:spcPct val="20000"/>
              </a:spcBef>
              <a:buFont typeface="+mj-lt"/>
              <a:buAutoNum type="arabicPeriod"/>
            </a:pPr>
            <a:r>
              <a:rPr lang="en-US" sz="2400" b="1" u="sng" dirty="0">
                <a:latin typeface="Calibri" pitchFamily="34" charset="0"/>
              </a:rPr>
              <a:t>Regulates vascular tone</a:t>
            </a:r>
            <a:r>
              <a:rPr lang="en-US" sz="2400" b="1" dirty="0">
                <a:latin typeface="Calibri" pitchFamily="34" charset="0"/>
              </a:rPr>
              <a:t> </a:t>
            </a:r>
            <a:r>
              <a:rPr lang="en-US" sz="2400" dirty="0">
                <a:latin typeface="Calibri" pitchFamily="34" charset="0"/>
              </a:rPr>
              <a:t>by balancing production of vasodilators (incl. NO) and vasoconstrictors</a:t>
            </a:r>
          </a:p>
          <a:p>
            <a:pPr marL="914400" lvl="1" indent="-457200" algn="just" eaLnBrk="0" hangingPunct="0">
              <a:spcBef>
                <a:spcPct val="20000"/>
              </a:spcBef>
              <a:buFont typeface="+mj-lt"/>
              <a:buAutoNum type="arabicPeriod"/>
            </a:pPr>
            <a:endParaRPr lang="en-US" sz="2400" dirty="0">
              <a:latin typeface="Calibri" pitchFamily="34" charset="0"/>
            </a:endParaRPr>
          </a:p>
          <a:p>
            <a:pPr marL="914400" lvl="1" indent="-457200" algn="just" eaLnBrk="0" hangingPunct="0">
              <a:spcBef>
                <a:spcPct val="20000"/>
              </a:spcBef>
              <a:buFont typeface="+mj-lt"/>
              <a:buAutoNum type="arabicPeriod"/>
            </a:pPr>
            <a:r>
              <a:rPr lang="en-US" sz="2400" b="1" u="sng" dirty="0">
                <a:latin typeface="Calibri" pitchFamily="34" charset="0"/>
              </a:rPr>
              <a:t>Controls blood fluidity and coagulation</a:t>
            </a:r>
            <a:r>
              <a:rPr lang="en-US" sz="2400" dirty="0">
                <a:latin typeface="Calibri" pitchFamily="34" charset="0"/>
              </a:rPr>
              <a:t>: production of factors  that regulate platelet activity, the clotting cascade, and the </a:t>
            </a:r>
            <a:r>
              <a:rPr lang="en-US" sz="2400" dirty="0" err="1">
                <a:latin typeface="Calibri" pitchFamily="34" charset="0"/>
              </a:rPr>
              <a:t>ﬁbrinolytic</a:t>
            </a:r>
            <a:r>
              <a:rPr lang="en-US" sz="2400" dirty="0">
                <a:latin typeface="Calibri" pitchFamily="34" charset="0"/>
              </a:rPr>
              <a:t> system</a:t>
            </a:r>
          </a:p>
          <a:p>
            <a:pPr marL="914400" lvl="1" indent="-457200" algn="just" eaLnBrk="0" hangingPunct="0">
              <a:spcBef>
                <a:spcPct val="20000"/>
              </a:spcBef>
              <a:buFont typeface="+mj-lt"/>
              <a:buAutoNum type="arabicPeriod"/>
            </a:pPr>
            <a:endParaRPr lang="en-US" sz="2400" dirty="0">
              <a:latin typeface="Calibri" pitchFamily="34" charset="0"/>
            </a:endParaRPr>
          </a:p>
          <a:p>
            <a:pPr marL="914400" lvl="1" indent="-457200" algn="just" eaLnBrk="0" hangingPunct="0">
              <a:spcBef>
                <a:spcPct val="20000"/>
              </a:spcBef>
              <a:buFont typeface="+mj-lt"/>
              <a:buAutoNum type="arabicPeriod"/>
            </a:pPr>
            <a:r>
              <a:rPr lang="en-US" sz="2400" b="1" u="sng" dirty="0">
                <a:latin typeface="Calibri" pitchFamily="34" charset="0"/>
              </a:rPr>
              <a:t>Regulates the inflammatory process</a:t>
            </a:r>
            <a:r>
              <a:rPr lang="en-US" sz="2400" dirty="0">
                <a:latin typeface="Calibri" pitchFamily="34" charset="0"/>
              </a:rPr>
              <a:t>: production of cytokines and adhesion molecules </a:t>
            </a:r>
          </a:p>
          <a:p>
            <a:pPr marL="342900" indent="-342900" algn="just" eaLnBrk="0" hangingPunct="0">
              <a:spcBef>
                <a:spcPct val="20000"/>
              </a:spcBef>
              <a:buFont typeface="Arial" charset="0"/>
              <a:buChar char="•"/>
            </a:pPr>
            <a:endParaRPr lang="en-US" sz="2400" dirty="0">
              <a:solidFill>
                <a:schemeClr val="tx2"/>
              </a:solidFill>
              <a:latin typeface="Calibri" pitchFamily="34" charset="0"/>
            </a:endParaRPr>
          </a:p>
          <a:p>
            <a:pPr marL="342900" indent="-342900" algn="just" eaLnBrk="0" hangingPunct="0">
              <a:spcBef>
                <a:spcPct val="20000"/>
              </a:spcBef>
              <a:buFont typeface="Arial" charset="0"/>
              <a:buChar char="•"/>
            </a:pPr>
            <a:endParaRPr lang="ro-RO" sz="2400" i="1" dirty="0">
              <a:solidFill>
                <a:srgbClr val="595959"/>
              </a:solidFill>
              <a:latin typeface="Calibri" pitchFamily="34" charset="0"/>
            </a:endParaRPr>
          </a:p>
        </p:txBody>
      </p:sp>
      <p:sp>
        <p:nvSpPr>
          <p:cNvPr id="10" name="TextBox 9"/>
          <p:cNvSpPr txBox="1"/>
          <p:nvPr/>
        </p:nvSpPr>
        <p:spPr>
          <a:xfrm>
            <a:off x="5257800" y="2819400"/>
            <a:ext cx="838200" cy="523875"/>
          </a:xfrm>
          <a:prstGeom prst="rect">
            <a:avLst/>
          </a:prstGeom>
          <a:noFill/>
        </p:spPr>
        <p:txBody>
          <a:bodyPr>
            <a:spAutoFit/>
          </a:bodyPr>
          <a:lstStyle/>
          <a:p>
            <a:pPr>
              <a:defRPr/>
            </a:pPr>
            <a:r>
              <a:rPr lang="en-US" sz="2800" b="1" dirty="0">
                <a:solidFill>
                  <a:schemeClr val="bg1"/>
                </a:solidFill>
                <a:effectLst>
                  <a:outerShdw blurRad="38100" dist="38100" dir="2700000" algn="tl">
                    <a:srgbClr val="000000">
                      <a:alpha val="43137"/>
                    </a:srgbClr>
                  </a:outerShdw>
                </a:effectLst>
              </a:rPr>
              <a:t>NO</a:t>
            </a:r>
            <a:endParaRPr lang="ro-RO" sz="2800" b="1" dirty="0">
              <a:solidFill>
                <a:schemeClr val="bg1"/>
              </a:solidFill>
              <a:effectLst>
                <a:outerShdw blurRad="38100" dist="38100" dir="2700000" algn="tl">
                  <a:srgbClr val="000000">
                    <a:alpha val="43137"/>
                  </a:srgbClr>
                </a:outerShdw>
              </a:effectLst>
            </a:endParaRPr>
          </a:p>
        </p:txBody>
      </p:sp>
      <p:grpSp>
        <p:nvGrpSpPr>
          <p:cNvPr id="11" name="Group 10"/>
          <p:cNvGrpSpPr/>
          <p:nvPr/>
        </p:nvGrpSpPr>
        <p:grpSpPr>
          <a:xfrm>
            <a:off x="7010400" y="1219200"/>
            <a:ext cx="1981200" cy="762000"/>
            <a:chOff x="9085" y="1394460"/>
            <a:chExt cx="2722483" cy="1859280"/>
          </a:xfrm>
          <a:scene3d>
            <a:camera prst="orthographicFront"/>
            <a:lightRig rig="chilly" dir="t"/>
          </a:scene3d>
        </p:grpSpPr>
        <p:sp>
          <p:nvSpPr>
            <p:cNvPr id="12" name="Rounded Rectangle 11"/>
            <p:cNvSpPr/>
            <p:nvPr/>
          </p:nvSpPr>
          <p:spPr>
            <a:xfrm>
              <a:off x="9085" y="1394460"/>
              <a:ext cx="2722483" cy="1859280"/>
            </a:xfrm>
            <a:prstGeom prst="roundRect">
              <a:avLst/>
            </a:prstGeom>
            <a:sp3d prstMaterial="translucentPowder">
              <a:bevelT w="127000" h="25400" prst="softRound"/>
            </a:sp3d>
          </p:spPr>
          <p:style>
            <a:lnRef idx="0">
              <a:schemeClr val="lt1">
                <a:hueOff val="0"/>
                <a:satOff val="0"/>
                <a:lumOff val="0"/>
                <a:alphaOff val="0"/>
              </a:schemeClr>
            </a:lnRef>
            <a:fillRef idx="1">
              <a:schemeClr val="accent4">
                <a:shade val="80000"/>
                <a:hueOff val="0"/>
                <a:satOff val="0"/>
                <a:lumOff val="0"/>
                <a:alphaOff val="0"/>
              </a:schemeClr>
            </a:fillRef>
            <a:effectRef idx="0">
              <a:schemeClr val="accent4">
                <a:shade val="80000"/>
                <a:hueOff val="0"/>
                <a:satOff val="0"/>
                <a:lumOff val="0"/>
                <a:alphaOff val="0"/>
              </a:schemeClr>
            </a:effectRef>
            <a:fontRef idx="minor">
              <a:schemeClr val="lt1"/>
            </a:fontRef>
          </p:style>
        </p:sp>
        <p:sp>
          <p:nvSpPr>
            <p:cNvPr id="13" name="Rounded Rectangle 4"/>
            <p:cNvSpPr/>
            <p:nvPr/>
          </p:nvSpPr>
          <p:spPr>
            <a:xfrm>
              <a:off x="99848" y="1485223"/>
              <a:ext cx="2540957" cy="167775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400" b="1" kern="1200" dirty="0" smtClean="0"/>
                <a:t>Normal conditions</a:t>
              </a:r>
              <a:endParaRPr lang="en-US" sz="2400" b="1" kern="1200" dirty="0"/>
            </a:p>
          </p:txBody>
        </p:sp>
      </p:grpSp>
      <p:grpSp>
        <p:nvGrpSpPr>
          <p:cNvPr id="14" name="Group 13"/>
          <p:cNvGrpSpPr/>
          <p:nvPr/>
        </p:nvGrpSpPr>
        <p:grpSpPr>
          <a:xfrm>
            <a:off x="7010400" y="2209800"/>
            <a:ext cx="1981200" cy="868680"/>
            <a:chOff x="9085" y="1394460"/>
            <a:chExt cx="2722483" cy="1859280"/>
          </a:xfrm>
          <a:scene3d>
            <a:camera prst="orthographicFront"/>
            <a:lightRig rig="chilly" dir="t"/>
          </a:scene3d>
        </p:grpSpPr>
        <p:sp>
          <p:nvSpPr>
            <p:cNvPr id="15" name="Rounded Rectangle 14"/>
            <p:cNvSpPr/>
            <p:nvPr/>
          </p:nvSpPr>
          <p:spPr>
            <a:xfrm>
              <a:off x="9085" y="1394460"/>
              <a:ext cx="2722483" cy="1859280"/>
            </a:xfrm>
            <a:prstGeom prst="roundRect">
              <a:avLst/>
            </a:prstGeom>
            <a:sp3d prstMaterial="translucentPowder">
              <a:bevelT w="127000" h="25400" prst="softRound"/>
            </a:sp3d>
          </p:spPr>
          <p:style>
            <a:lnRef idx="0">
              <a:schemeClr val="lt1">
                <a:hueOff val="0"/>
                <a:satOff val="0"/>
                <a:lumOff val="0"/>
                <a:alphaOff val="0"/>
              </a:schemeClr>
            </a:lnRef>
            <a:fillRef idx="1">
              <a:schemeClr val="accent4">
                <a:shade val="80000"/>
                <a:hueOff val="0"/>
                <a:satOff val="0"/>
                <a:lumOff val="0"/>
                <a:alphaOff val="0"/>
              </a:schemeClr>
            </a:fillRef>
            <a:effectRef idx="0">
              <a:schemeClr val="accent4">
                <a:shade val="80000"/>
                <a:hueOff val="0"/>
                <a:satOff val="0"/>
                <a:lumOff val="0"/>
                <a:alphaOff val="0"/>
              </a:schemeClr>
            </a:effectRef>
            <a:fontRef idx="minor">
              <a:schemeClr val="lt1"/>
            </a:fontRef>
          </p:style>
        </p:sp>
        <p:sp>
          <p:nvSpPr>
            <p:cNvPr id="16" name="Rounded Rectangle 4"/>
            <p:cNvSpPr/>
            <p:nvPr/>
          </p:nvSpPr>
          <p:spPr>
            <a:xfrm>
              <a:off x="99848" y="1485223"/>
              <a:ext cx="2540957" cy="167775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000" b="1" kern="1200" dirty="0" smtClean="0"/>
                <a:t>Normal vascular tone</a:t>
              </a:r>
              <a:endParaRPr lang="en-US" sz="2000" b="1" kern="1200" dirty="0"/>
            </a:p>
          </p:txBody>
        </p:sp>
      </p:grpSp>
      <p:grpSp>
        <p:nvGrpSpPr>
          <p:cNvPr id="17" name="Group 16"/>
          <p:cNvGrpSpPr/>
          <p:nvPr/>
        </p:nvGrpSpPr>
        <p:grpSpPr>
          <a:xfrm>
            <a:off x="7031117" y="3733800"/>
            <a:ext cx="1960483" cy="868680"/>
            <a:chOff x="9085" y="1394460"/>
            <a:chExt cx="2722483" cy="1859280"/>
          </a:xfrm>
          <a:scene3d>
            <a:camera prst="orthographicFront"/>
            <a:lightRig rig="chilly" dir="t"/>
          </a:scene3d>
        </p:grpSpPr>
        <p:sp>
          <p:nvSpPr>
            <p:cNvPr id="18" name="Rounded Rectangle 17"/>
            <p:cNvSpPr/>
            <p:nvPr/>
          </p:nvSpPr>
          <p:spPr>
            <a:xfrm>
              <a:off x="9085" y="1394460"/>
              <a:ext cx="2722483" cy="1859280"/>
            </a:xfrm>
            <a:prstGeom prst="roundRect">
              <a:avLst/>
            </a:prstGeom>
            <a:sp3d prstMaterial="translucentPowder">
              <a:bevelT w="127000" h="25400" prst="softRound"/>
            </a:sp3d>
          </p:spPr>
          <p:style>
            <a:lnRef idx="0">
              <a:schemeClr val="lt1">
                <a:hueOff val="0"/>
                <a:satOff val="0"/>
                <a:lumOff val="0"/>
                <a:alphaOff val="0"/>
              </a:schemeClr>
            </a:lnRef>
            <a:fillRef idx="1">
              <a:schemeClr val="accent4">
                <a:shade val="80000"/>
                <a:hueOff val="0"/>
                <a:satOff val="0"/>
                <a:lumOff val="0"/>
                <a:alphaOff val="0"/>
              </a:schemeClr>
            </a:fillRef>
            <a:effectRef idx="0">
              <a:schemeClr val="accent4">
                <a:shade val="80000"/>
                <a:hueOff val="0"/>
                <a:satOff val="0"/>
                <a:lumOff val="0"/>
                <a:alphaOff val="0"/>
              </a:schemeClr>
            </a:effectRef>
            <a:fontRef idx="minor">
              <a:schemeClr val="lt1"/>
            </a:fontRef>
          </p:style>
        </p:sp>
        <p:sp>
          <p:nvSpPr>
            <p:cNvPr id="19" name="Rounded Rectangle 4"/>
            <p:cNvSpPr/>
            <p:nvPr/>
          </p:nvSpPr>
          <p:spPr>
            <a:xfrm>
              <a:off x="99848" y="1485223"/>
              <a:ext cx="2540957" cy="167775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000" b="1" kern="1200" dirty="0" smtClean="0"/>
                <a:t>Normal coagulation</a:t>
              </a:r>
              <a:endParaRPr lang="en-US" sz="2000" b="1" kern="1200" dirty="0"/>
            </a:p>
          </p:txBody>
        </p:sp>
      </p:grpSp>
      <p:grpSp>
        <p:nvGrpSpPr>
          <p:cNvPr id="20" name="Group 19"/>
          <p:cNvGrpSpPr/>
          <p:nvPr/>
        </p:nvGrpSpPr>
        <p:grpSpPr>
          <a:xfrm>
            <a:off x="7010400" y="5486400"/>
            <a:ext cx="1981200" cy="1066800"/>
            <a:chOff x="9085" y="1394460"/>
            <a:chExt cx="2722483" cy="1859280"/>
          </a:xfrm>
          <a:scene3d>
            <a:camera prst="orthographicFront"/>
            <a:lightRig rig="chilly" dir="t"/>
          </a:scene3d>
        </p:grpSpPr>
        <p:sp>
          <p:nvSpPr>
            <p:cNvPr id="21" name="Rounded Rectangle 20"/>
            <p:cNvSpPr/>
            <p:nvPr/>
          </p:nvSpPr>
          <p:spPr>
            <a:xfrm>
              <a:off x="9085" y="1394460"/>
              <a:ext cx="2722483" cy="1859280"/>
            </a:xfrm>
            <a:prstGeom prst="roundRect">
              <a:avLst/>
            </a:prstGeom>
            <a:sp3d prstMaterial="translucentPowder">
              <a:bevelT w="127000" h="25400" prst="softRound"/>
            </a:sp3d>
          </p:spPr>
          <p:style>
            <a:lnRef idx="0">
              <a:schemeClr val="lt1">
                <a:hueOff val="0"/>
                <a:satOff val="0"/>
                <a:lumOff val="0"/>
                <a:alphaOff val="0"/>
              </a:schemeClr>
            </a:lnRef>
            <a:fillRef idx="1">
              <a:schemeClr val="accent4">
                <a:shade val="80000"/>
                <a:hueOff val="0"/>
                <a:satOff val="0"/>
                <a:lumOff val="0"/>
                <a:alphaOff val="0"/>
              </a:schemeClr>
            </a:fillRef>
            <a:effectRef idx="0">
              <a:schemeClr val="accent4">
                <a:shade val="80000"/>
                <a:hueOff val="0"/>
                <a:satOff val="0"/>
                <a:lumOff val="0"/>
                <a:alphaOff val="0"/>
              </a:schemeClr>
            </a:effectRef>
            <a:fontRef idx="minor">
              <a:schemeClr val="lt1"/>
            </a:fontRef>
          </p:style>
        </p:sp>
        <p:sp>
          <p:nvSpPr>
            <p:cNvPr id="22" name="Rounded Rectangle 4"/>
            <p:cNvSpPr/>
            <p:nvPr/>
          </p:nvSpPr>
          <p:spPr>
            <a:xfrm>
              <a:off x="99848" y="1485223"/>
              <a:ext cx="2540957" cy="167775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000" b="1" dirty="0" smtClean="0"/>
                <a:t>L</a:t>
              </a:r>
              <a:r>
                <a:rPr lang="en-US" sz="2000" b="1" kern="1200" dirty="0" smtClean="0"/>
                <a:t>ittle/ no </a:t>
              </a:r>
              <a:r>
                <a:rPr lang="en-US" sz="2000" b="1" kern="1200" dirty="0" err="1" smtClean="0"/>
                <a:t>proinflam</a:t>
              </a:r>
              <a:r>
                <a:rPr lang="en-US" sz="2000" b="1" kern="1200" dirty="0" smtClean="0"/>
                <a:t>. factors</a:t>
              </a:r>
              <a:endParaRPr lang="en-US" sz="2000" b="1" kern="1200" dirty="0"/>
            </a:p>
          </p:txBody>
        </p:sp>
      </p:grpSp>
      <p:sp>
        <p:nvSpPr>
          <p:cNvPr id="23" name="Oval 22"/>
          <p:cNvSpPr/>
          <p:nvPr/>
        </p:nvSpPr>
        <p:spPr>
          <a:xfrm>
            <a:off x="4876800" y="2819400"/>
            <a:ext cx="838200" cy="762000"/>
          </a:xfrm>
          <a:prstGeom prst="ellipse">
            <a:avLst/>
          </a:prstGeom>
          <a:solidFill>
            <a:srgbClr val="FF00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24" name="TextBox 23"/>
          <p:cNvSpPr txBox="1"/>
          <p:nvPr/>
        </p:nvSpPr>
        <p:spPr>
          <a:xfrm>
            <a:off x="4876800" y="2905125"/>
            <a:ext cx="838200" cy="523875"/>
          </a:xfrm>
          <a:prstGeom prst="rect">
            <a:avLst/>
          </a:prstGeom>
          <a:noFill/>
        </p:spPr>
        <p:txBody>
          <a:bodyPr>
            <a:spAutoFit/>
          </a:bodyPr>
          <a:lstStyle/>
          <a:p>
            <a:pPr algn="ctr">
              <a:defRPr/>
            </a:pPr>
            <a:r>
              <a:rPr lang="en-US" sz="2800" b="1" dirty="0">
                <a:solidFill>
                  <a:schemeClr val="bg1"/>
                </a:solidFill>
                <a:effectLst>
                  <a:outerShdw blurRad="38100" dist="38100" dir="2700000" algn="tl">
                    <a:srgbClr val="000000">
                      <a:alpha val="43137"/>
                    </a:srgbClr>
                  </a:outerShdw>
                </a:effectLst>
              </a:rPr>
              <a:t>NO</a:t>
            </a:r>
            <a:endParaRPr lang="ro-RO" sz="2800" b="1" dirty="0">
              <a:solidFill>
                <a:schemeClr val="bg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txBox="1">
            <a:spLocks/>
          </p:cNvSpPr>
          <p:nvPr/>
        </p:nvSpPr>
        <p:spPr bwMode="auto">
          <a:xfrm>
            <a:off x="228600" y="228600"/>
            <a:ext cx="8686800" cy="1143000"/>
          </a:xfrm>
          <a:prstGeom prst="rect">
            <a:avLst/>
          </a:prstGeom>
          <a:noFill/>
          <a:ln w="9525">
            <a:noFill/>
            <a:miter lim="800000"/>
            <a:headEnd/>
            <a:tailEnd/>
          </a:ln>
        </p:spPr>
        <p:txBody>
          <a:bodyPr/>
          <a:lstStyle/>
          <a:p>
            <a:pPr algn="ctr" eaLnBrk="0" hangingPunct="0"/>
            <a:r>
              <a:rPr lang="en-US" sz="3600" b="1" dirty="0">
                <a:solidFill>
                  <a:srgbClr val="FFFFFF"/>
                </a:solidFill>
                <a:latin typeface="Calibri" pitchFamily="34" charset="0"/>
              </a:rPr>
              <a:t>NO – “the body’s miracle molecule” </a:t>
            </a:r>
          </a:p>
        </p:txBody>
      </p:sp>
      <p:sp>
        <p:nvSpPr>
          <p:cNvPr id="27" name="AutoShape 4"/>
          <p:cNvSpPr>
            <a:spLocks noChangeArrowheads="1"/>
          </p:cNvSpPr>
          <p:nvPr/>
        </p:nvSpPr>
        <p:spPr bwMode="invGray">
          <a:xfrm>
            <a:off x="152400" y="1066800"/>
            <a:ext cx="8763000" cy="76184"/>
          </a:xfrm>
          <a:prstGeom prst="roundRect">
            <a:avLst>
              <a:gd name="adj" fmla="val 50000"/>
            </a:avLst>
          </a:prstGeom>
          <a:gradFill rotWithShape="0">
            <a:gsLst>
              <a:gs pos="0">
                <a:srgbClr val="000000"/>
              </a:gs>
              <a:gs pos="39999">
                <a:srgbClr val="0A128C"/>
              </a:gs>
              <a:gs pos="70000">
                <a:srgbClr val="181CC7"/>
              </a:gs>
              <a:gs pos="88000">
                <a:srgbClr val="7005D4"/>
              </a:gs>
              <a:gs pos="100000">
                <a:srgbClr val="8C3D91"/>
              </a:gs>
            </a:gsLst>
            <a:lin ang="0"/>
          </a:gradFill>
          <a:ln w="9525" algn="ctr">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lgn="ctr">
              <a:defRPr/>
            </a:pPr>
            <a:endParaRPr lang="ro-RO"/>
          </a:p>
        </p:txBody>
      </p:sp>
      <p:pic>
        <p:nvPicPr>
          <p:cNvPr id="74761" name="Picture 9" descr="C:\Users\COMPASS_LAPTOP\Desktop\hhi-banner-logo.jpg"/>
          <p:cNvPicPr>
            <a:picLocks noChangeAspect="1" noChangeArrowheads="1"/>
          </p:cNvPicPr>
          <p:nvPr/>
        </p:nvPicPr>
        <p:blipFill>
          <a:blip r:embed="rId3"/>
          <a:srcRect/>
          <a:stretch>
            <a:fillRect/>
          </a:stretch>
        </p:blipFill>
        <p:spPr bwMode="auto">
          <a:xfrm>
            <a:off x="152400" y="1143000"/>
            <a:ext cx="2468305" cy="14420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4763" name="Picture 11" descr="Cluff_P_0647"/>
          <p:cNvPicPr>
            <a:picLocks noChangeAspect="1" noChangeArrowheads="1"/>
          </p:cNvPicPr>
          <p:nvPr/>
        </p:nvPicPr>
        <p:blipFill>
          <a:blip r:embed="rId4" cstate="print"/>
          <a:srcRect/>
          <a:stretch>
            <a:fillRect/>
          </a:stretch>
        </p:blipFill>
        <p:spPr bwMode="auto">
          <a:xfrm>
            <a:off x="228600" y="2757932"/>
            <a:ext cx="2286000" cy="31856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48" name="Picture 2" descr="http://www.reading.ac.uk/cellmigration/no.jpg"/>
          <p:cNvPicPr>
            <a:picLocks noChangeAspect="1" noChangeArrowheads="1"/>
          </p:cNvPicPr>
          <p:nvPr/>
        </p:nvPicPr>
        <p:blipFill>
          <a:blip r:embed="rId5"/>
          <a:srcRect/>
          <a:stretch>
            <a:fillRect/>
          </a:stretch>
        </p:blipFill>
        <p:spPr bwMode="auto">
          <a:xfrm>
            <a:off x="6858000" y="2971800"/>
            <a:ext cx="2028825" cy="2847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Curved Up Arrow 12"/>
          <p:cNvSpPr>
            <a:spLocks noChangeArrowheads="1"/>
          </p:cNvSpPr>
          <p:nvPr/>
        </p:nvSpPr>
        <p:spPr bwMode="auto">
          <a:xfrm rot="19572679" flipV="1">
            <a:off x="5539100" y="5414963"/>
            <a:ext cx="1289050" cy="581025"/>
          </a:xfrm>
          <a:prstGeom prst="curvedUpArrow">
            <a:avLst>
              <a:gd name="adj1" fmla="val 25009"/>
              <a:gd name="adj2" fmla="val 50003"/>
              <a:gd name="adj3" fmla="val 25000"/>
            </a:avLst>
          </a:prstGeom>
          <a:solidFill>
            <a:schemeClr val="tx2"/>
          </a:solidFill>
          <a:ln w="25400">
            <a:noFill/>
            <a:miter lim="800000"/>
            <a:headEnd/>
            <a:tailEnd/>
          </a:ln>
          <a:effectLst>
            <a:outerShdw blurRad="63500" dist="38100" dir="8100000" algn="tr" rotWithShape="0">
              <a:srgbClr val="000000">
                <a:alpha val="39999"/>
              </a:srgbClr>
            </a:outerShdw>
            <a:reflection blurRad="6350" stA="50000" endA="300" endPos="55000" dir="5400000" sy="-100000" algn="bl" rotWithShape="0"/>
          </a:effectLst>
        </p:spPr>
        <p:txBody>
          <a:bodyPr anchor="ctr"/>
          <a:lstStyle/>
          <a:p>
            <a:pPr algn="ctr">
              <a:defRPr/>
            </a:pPr>
            <a:endParaRPr lang="ro-RO">
              <a:latin typeface="+mn-lt"/>
            </a:endParaRPr>
          </a:p>
        </p:txBody>
      </p:sp>
      <p:sp>
        <p:nvSpPr>
          <p:cNvPr id="26633" name="TextBox 13"/>
          <p:cNvSpPr txBox="1">
            <a:spLocks noChangeArrowheads="1"/>
          </p:cNvSpPr>
          <p:nvPr/>
        </p:nvSpPr>
        <p:spPr bwMode="auto">
          <a:xfrm>
            <a:off x="5334000" y="6248400"/>
            <a:ext cx="1905000" cy="369888"/>
          </a:xfrm>
          <a:prstGeom prst="rect">
            <a:avLst/>
          </a:prstGeom>
          <a:noFill/>
          <a:ln w="9525">
            <a:noFill/>
            <a:miter lim="800000"/>
            <a:headEnd/>
            <a:tailEnd/>
          </a:ln>
        </p:spPr>
        <p:txBody>
          <a:bodyPr>
            <a:spAutoFit/>
          </a:bodyPr>
          <a:lstStyle/>
          <a:p>
            <a:pPr algn="ctr"/>
            <a:r>
              <a:rPr lang="en-US" b="1" dirty="0">
                <a:latin typeface="Calibri" pitchFamily="34" charset="0"/>
              </a:rPr>
              <a:t>L-</a:t>
            </a:r>
            <a:r>
              <a:rPr lang="en-US" b="1" dirty="0" err="1">
                <a:latin typeface="Calibri" pitchFamily="34" charset="0"/>
              </a:rPr>
              <a:t>arginine</a:t>
            </a:r>
            <a:r>
              <a:rPr lang="en-US" b="1" dirty="0">
                <a:latin typeface="Calibri" pitchFamily="34" charset="0"/>
              </a:rPr>
              <a:t> + O2</a:t>
            </a:r>
            <a:endParaRPr lang="ro-RO" b="1" dirty="0">
              <a:latin typeface="Calibri" pitchFamily="34" charset="0"/>
            </a:endParaRPr>
          </a:p>
        </p:txBody>
      </p:sp>
      <p:sp>
        <p:nvSpPr>
          <p:cNvPr id="26634" name="TextBox 14"/>
          <p:cNvSpPr txBox="1">
            <a:spLocks noChangeArrowheads="1"/>
          </p:cNvSpPr>
          <p:nvPr/>
        </p:nvSpPr>
        <p:spPr bwMode="auto">
          <a:xfrm>
            <a:off x="5867400" y="5562600"/>
            <a:ext cx="762000" cy="369888"/>
          </a:xfrm>
          <a:prstGeom prst="rect">
            <a:avLst/>
          </a:prstGeom>
          <a:noFill/>
          <a:ln w="9525">
            <a:noFill/>
            <a:miter lim="800000"/>
            <a:headEnd/>
            <a:tailEnd/>
          </a:ln>
        </p:spPr>
        <p:txBody>
          <a:bodyPr>
            <a:spAutoFit/>
          </a:bodyPr>
          <a:lstStyle/>
          <a:p>
            <a:pPr algn="ctr"/>
            <a:r>
              <a:rPr lang="en-US" b="1" i="1">
                <a:latin typeface="Calibri" pitchFamily="34" charset="0"/>
              </a:rPr>
              <a:t>NOS</a:t>
            </a:r>
            <a:endParaRPr lang="ro-RO" b="1" i="1">
              <a:latin typeface="Calibri" pitchFamily="34" charset="0"/>
            </a:endParaRPr>
          </a:p>
        </p:txBody>
      </p:sp>
      <p:sp>
        <p:nvSpPr>
          <p:cNvPr id="26635" name="TextBox 15"/>
          <p:cNvSpPr txBox="1">
            <a:spLocks noChangeArrowheads="1"/>
          </p:cNvSpPr>
          <p:nvPr/>
        </p:nvSpPr>
        <p:spPr bwMode="auto">
          <a:xfrm>
            <a:off x="6934200" y="5754687"/>
            <a:ext cx="1905000" cy="646113"/>
          </a:xfrm>
          <a:prstGeom prst="rect">
            <a:avLst/>
          </a:prstGeom>
          <a:noFill/>
          <a:ln w="9525">
            <a:noFill/>
            <a:miter lim="800000"/>
            <a:headEnd/>
            <a:tailEnd/>
          </a:ln>
        </p:spPr>
        <p:txBody>
          <a:bodyPr>
            <a:spAutoFit/>
          </a:bodyPr>
          <a:lstStyle/>
          <a:p>
            <a:pPr algn="ctr"/>
            <a:r>
              <a:rPr lang="en-US" b="1" dirty="0">
                <a:latin typeface="Calibri" pitchFamily="34" charset="0"/>
              </a:rPr>
              <a:t>+ </a:t>
            </a:r>
          </a:p>
          <a:p>
            <a:pPr algn="ctr"/>
            <a:r>
              <a:rPr lang="en-US" b="1" dirty="0">
                <a:latin typeface="Calibri" pitchFamily="34" charset="0"/>
              </a:rPr>
              <a:t>L-</a:t>
            </a:r>
            <a:r>
              <a:rPr lang="en-US" b="1" dirty="0" err="1">
                <a:latin typeface="Calibri" pitchFamily="34" charset="0"/>
              </a:rPr>
              <a:t>citrulline</a:t>
            </a:r>
            <a:endParaRPr lang="ro-RO" b="1" dirty="0">
              <a:latin typeface="Calibri" pitchFamily="34" charset="0"/>
            </a:endParaRPr>
          </a:p>
        </p:txBody>
      </p:sp>
      <p:sp>
        <p:nvSpPr>
          <p:cNvPr id="26636" name="Text Box 27"/>
          <p:cNvSpPr txBox="1">
            <a:spLocks noChangeArrowheads="1"/>
          </p:cNvSpPr>
          <p:nvPr/>
        </p:nvSpPr>
        <p:spPr bwMode="auto">
          <a:xfrm>
            <a:off x="3276600" y="1295400"/>
            <a:ext cx="5638800" cy="1138238"/>
          </a:xfrm>
          <a:prstGeom prst="rect">
            <a:avLst/>
          </a:prstGeom>
          <a:noFill/>
          <a:ln w="9525">
            <a:noFill/>
            <a:miter lim="800000"/>
            <a:headEnd/>
            <a:tailEnd/>
          </a:ln>
        </p:spPr>
        <p:txBody>
          <a:bodyPr>
            <a:spAutoFit/>
          </a:bodyPr>
          <a:lstStyle/>
          <a:p>
            <a:pPr>
              <a:buFont typeface="Wingdings" pitchFamily="2" charset="2"/>
              <a:buChar char="Ø"/>
            </a:pPr>
            <a:r>
              <a:rPr lang="en-GB" sz="2400" b="1" i="1" dirty="0" smtClean="0">
                <a:latin typeface="Calibri" pitchFamily="34" charset="0"/>
              </a:rPr>
              <a:t> Dr</a:t>
            </a:r>
            <a:r>
              <a:rPr lang="en-GB" sz="2400" b="1" i="1" dirty="0">
                <a:latin typeface="Calibri" pitchFamily="34" charset="0"/>
              </a:rPr>
              <a:t>. Louis </a:t>
            </a:r>
            <a:r>
              <a:rPr lang="en-GB" sz="2400" b="1" i="1" dirty="0" err="1">
                <a:latin typeface="Calibri" pitchFamily="34" charset="0"/>
              </a:rPr>
              <a:t>Ignarro</a:t>
            </a:r>
            <a:r>
              <a:rPr lang="en-GB" sz="2400" b="1" i="1" dirty="0">
                <a:latin typeface="Calibri" pitchFamily="34" charset="0"/>
              </a:rPr>
              <a:t>. Pharmacologist </a:t>
            </a:r>
          </a:p>
          <a:p>
            <a:pPr>
              <a:buFont typeface="Wingdings" pitchFamily="2" charset="2"/>
              <a:buChar char="Ø"/>
            </a:pPr>
            <a:r>
              <a:rPr lang="en-GB" sz="2400" b="1" i="1" dirty="0">
                <a:latin typeface="Calibri" pitchFamily="34" charset="0"/>
              </a:rPr>
              <a:t> Over 40 </a:t>
            </a:r>
            <a:r>
              <a:rPr lang="en-GB" sz="2400" b="1" i="1" dirty="0" err="1">
                <a:latin typeface="Calibri" pitchFamily="34" charset="0"/>
              </a:rPr>
              <a:t>ys</a:t>
            </a:r>
            <a:r>
              <a:rPr lang="en-GB" sz="2400" b="1" i="1" dirty="0">
                <a:latin typeface="Calibri" pitchFamily="34" charset="0"/>
              </a:rPr>
              <a:t> as a research scientist </a:t>
            </a:r>
          </a:p>
          <a:p>
            <a:endParaRPr lang="en-GB" sz="2000" i="1" dirty="0">
              <a:solidFill>
                <a:srgbClr val="595959"/>
              </a:solidFill>
              <a:latin typeface="Calibri" pitchFamily="34" charset="0"/>
            </a:endParaRPr>
          </a:p>
        </p:txBody>
      </p:sp>
      <p:sp>
        <p:nvSpPr>
          <p:cNvPr id="18" name="TextBox 17"/>
          <p:cNvSpPr txBox="1"/>
          <p:nvPr/>
        </p:nvSpPr>
        <p:spPr>
          <a:xfrm>
            <a:off x="228600" y="5951538"/>
            <a:ext cx="2286000" cy="922337"/>
          </a:xfrm>
          <a:prstGeom prst="rect">
            <a:avLst/>
          </a:prstGeom>
          <a:noFill/>
        </p:spPr>
        <p:txBody>
          <a:bodyPr>
            <a:spAutoFit/>
          </a:bodyPr>
          <a:lstStyle/>
          <a:p>
            <a:pPr algn="ctr">
              <a:defRPr/>
            </a:pPr>
            <a:r>
              <a:rPr lang="en-US" b="1" i="1" dirty="0">
                <a:effectLst>
                  <a:outerShdw blurRad="38100" dist="38100" dir="2700000" algn="tl">
                    <a:srgbClr val="000000">
                      <a:alpha val="43137"/>
                    </a:srgbClr>
                  </a:outerShdw>
                </a:effectLst>
                <a:latin typeface="Calibri" charset="0"/>
              </a:rPr>
              <a:t>1998, Nobel Prize</a:t>
            </a:r>
          </a:p>
          <a:p>
            <a:pPr algn="ctr">
              <a:defRPr/>
            </a:pPr>
            <a:r>
              <a:rPr lang="en-US" b="1" i="1" dirty="0" err="1">
                <a:effectLst>
                  <a:outerShdw blurRad="38100" dist="38100" dir="2700000" algn="tl">
                    <a:srgbClr val="000000">
                      <a:alpha val="43137"/>
                    </a:srgbClr>
                  </a:outerShdw>
                </a:effectLst>
                <a:latin typeface="Calibri" charset="0"/>
              </a:rPr>
              <a:t>Karolinska</a:t>
            </a:r>
            <a:r>
              <a:rPr lang="en-US" b="1" i="1" dirty="0">
                <a:effectLst>
                  <a:outerShdw blurRad="38100" dist="38100" dir="2700000" algn="tl">
                    <a:srgbClr val="000000">
                      <a:alpha val="43137"/>
                    </a:srgbClr>
                  </a:outerShdw>
                </a:effectLst>
                <a:latin typeface="Calibri" charset="0"/>
              </a:rPr>
              <a:t> Institute, </a:t>
            </a:r>
          </a:p>
          <a:p>
            <a:pPr algn="ctr">
              <a:defRPr/>
            </a:pPr>
            <a:r>
              <a:rPr lang="en-US" b="1" i="1" dirty="0">
                <a:effectLst>
                  <a:outerShdw blurRad="38100" dist="38100" dir="2700000" algn="tl">
                    <a:srgbClr val="000000">
                      <a:alpha val="43137"/>
                    </a:srgbClr>
                  </a:outerShdw>
                </a:effectLst>
                <a:latin typeface="Calibri" charset="0"/>
              </a:rPr>
              <a:t>Stockholm</a:t>
            </a:r>
            <a:endParaRPr lang="ro-RO" b="1" i="1" dirty="0">
              <a:effectLst>
                <a:outerShdw blurRad="38100" dist="38100" dir="2700000" algn="tl">
                  <a:srgbClr val="000000">
                    <a:alpha val="43137"/>
                  </a:srgbClr>
                </a:outerShdw>
              </a:effectLst>
              <a:latin typeface="Calibri" charset="0"/>
            </a:endParaRPr>
          </a:p>
        </p:txBody>
      </p:sp>
      <p:sp>
        <p:nvSpPr>
          <p:cNvPr id="26638" name="Text Box 27"/>
          <p:cNvSpPr txBox="1">
            <a:spLocks noChangeArrowheads="1"/>
          </p:cNvSpPr>
          <p:nvPr/>
        </p:nvSpPr>
        <p:spPr bwMode="auto">
          <a:xfrm>
            <a:off x="3352800" y="2354263"/>
            <a:ext cx="5715000" cy="769937"/>
          </a:xfrm>
          <a:prstGeom prst="rect">
            <a:avLst/>
          </a:prstGeom>
          <a:noFill/>
          <a:ln w="9525">
            <a:noFill/>
            <a:miter lim="800000"/>
            <a:headEnd/>
            <a:tailEnd/>
          </a:ln>
        </p:spPr>
        <p:txBody>
          <a:bodyPr>
            <a:spAutoFit/>
          </a:bodyPr>
          <a:lstStyle/>
          <a:p>
            <a:pPr algn="ctr"/>
            <a:r>
              <a:rPr lang="en-GB" sz="2400" b="1" dirty="0">
                <a:solidFill>
                  <a:schemeClr val="tx2">
                    <a:lumMod val="90000"/>
                  </a:schemeClr>
                </a:solidFill>
                <a:latin typeface="Calibri" pitchFamily="34" charset="0"/>
              </a:rPr>
              <a:t>Relatively simple molecule?! 2 atoms...</a:t>
            </a:r>
          </a:p>
          <a:p>
            <a:pPr algn="ctr"/>
            <a:endParaRPr lang="en-GB" sz="2000" dirty="0">
              <a:solidFill>
                <a:srgbClr val="0070C0"/>
              </a:solidFill>
              <a:latin typeface="Calibri" pitchFamily="34" charset="0"/>
            </a:endParaRPr>
          </a:p>
        </p:txBody>
      </p:sp>
      <p:sp>
        <p:nvSpPr>
          <p:cNvPr id="26639" name="AutoShape 2" descr="Image result for louis ignarro honoris causa bucharest"/>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o-RO"/>
          </a:p>
        </p:txBody>
      </p:sp>
      <p:pic>
        <p:nvPicPr>
          <p:cNvPr id="56323" name="Picture 3" descr="C:\Users\COMPASS_LAPTOP\Desktop\ignarro_HC.jpg"/>
          <p:cNvPicPr>
            <a:picLocks noChangeAspect="1" noChangeArrowheads="1"/>
          </p:cNvPicPr>
          <p:nvPr/>
        </p:nvPicPr>
        <p:blipFill>
          <a:blip r:embed="rId6"/>
          <a:srcRect/>
          <a:stretch>
            <a:fillRect/>
          </a:stretch>
        </p:blipFill>
        <p:spPr bwMode="auto">
          <a:xfrm>
            <a:off x="2895600" y="3505200"/>
            <a:ext cx="2602358"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Rounded Rectangle 18"/>
          <p:cNvSpPr/>
          <p:nvPr/>
        </p:nvSpPr>
        <p:spPr>
          <a:xfrm>
            <a:off x="3200400" y="1295400"/>
            <a:ext cx="4876800" cy="914400"/>
          </a:xfrm>
          <a:prstGeom prst="roundRect">
            <a:avLst/>
          </a:prstGeom>
          <a:noFill/>
          <a:ln w="6350">
            <a:solidFill>
              <a:schemeClr val="tx1">
                <a:lumMod val="50000"/>
                <a:lumOff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20" name="TextBox 19"/>
          <p:cNvSpPr txBox="1"/>
          <p:nvPr/>
        </p:nvSpPr>
        <p:spPr>
          <a:xfrm>
            <a:off x="2971800" y="5834063"/>
            <a:ext cx="2514600" cy="922337"/>
          </a:xfrm>
          <a:prstGeom prst="rect">
            <a:avLst/>
          </a:prstGeom>
          <a:noFill/>
        </p:spPr>
        <p:txBody>
          <a:bodyPr>
            <a:spAutoFit/>
          </a:bodyPr>
          <a:lstStyle/>
          <a:p>
            <a:pPr algn="ctr">
              <a:defRPr/>
            </a:pPr>
            <a:r>
              <a:rPr lang="en-US" b="1" i="1" dirty="0">
                <a:effectLst>
                  <a:outerShdw blurRad="38100" dist="38100" dir="2700000" algn="tl">
                    <a:srgbClr val="000000">
                      <a:alpha val="43137"/>
                    </a:srgbClr>
                  </a:outerShdw>
                </a:effectLst>
                <a:latin typeface="Calibri" charset="0"/>
              </a:rPr>
              <a:t>2015, </a:t>
            </a:r>
            <a:r>
              <a:rPr lang="en-US" b="1" i="1" dirty="0" err="1" smtClean="0">
                <a:effectLst>
                  <a:outerShdw blurRad="38100" dist="38100" dir="2700000" algn="tl">
                    <a:srgbClr val="000000">
                      <a:alpha val="43137"/>
                    </a:srgbClr>
                  </a:outerShdw>
                </a:effectLst>
                <a:latin typeface="Calibri" charset="0"/>
              </a:rPr>
              <a:t>Honoris</a:t>
            </a:r>
            <a:r>
              <a:rPr lang="en-US" b="1" i="1" dirty="0" smtClean="0">
                <a:effectLst>
                  <a:outerShdw blurRad="38100" dist="38100" dir="2700000" algn="tl">
                    <a:srgbClr val="000000">
                      <a:alpha val="43137"/>
                    </a:srgbClr>
                  </a:outerShdw>
                </a:effectLst>
                <a:latin typeface="Calibri" charset="0"/>
              </a:rPr>
              <a:t> </a:t>
            </a:r>
            <a:r>
              <a:rPr lang="en-US" b="1" i="1" dirty="0" err="1" smtClean="0">
                <a:effectLst>
                  <a:outerShdw blurRad="38100" dist="38100" dir="2700000" algn="tl">
                    <a:srgbClr val="000000">
                      <a:alpha val="43137"/>
                    </a:srgbClr>
                  </a:outerShdw>
                </a:effectLst>
                <a:latin typeface="Calibri" charset="0"/>
              </a:rPr>
              <a:t>Causa</a:t>
            </a:r>
            <a:endParaRPr lang="en-US" b="1" i="1" dirty="0">
              <a:effectLst>
                <a:outerShdw blurRad="38100" dist="38100" dir="2700000" algn="tl">
                  <a:srgbClr val="000000">
                    <a:alpha val="43137"/>
                  </a:srgbClr>
                </a:outerShdw>
              </a:effectLst>
              <a:latin typeface="Calibri" charset="0"/>
            </a:endParaRPr>
          </a:p>
          <a:p>
            <a:pPr algn="ctr">
              <a:defRPr/>
            </a:pPr>
            <a:r>
              <a:rPr lang="en-US" b="1" i="1" dirty="0">
                <a:effectLst>
                  <a:outerShdw blurRad="38100" dist="38100" dir="2700000" algn="tl">
                    <a:srgbClr val="000000">
                      <a:alpha val="43137"/>
                    </a:srgbClr>
                  </a:outerShdw>
                </a:effectLst>
                <a:latin typeface="Calibri" charset="0"/>
              </a:rPr>
              <a:t>UMF Carol Davila, </a:t>
            </a:r>
          </a:p>
          <a:p>
            <a:pPr algn="ctr">
              <a:defRPr/>
            </a:pPr>
            <a:r>
              <a:rPr lang="en-US" b="1" i="1" dirty="0">
                <a:effectLst>
                  <a:outerShdw blurRad="38100" dist="38100" dir="2700000" algn="tl">
                    <a:srgbClr val="000000">
                      <a:alpha val="43137"/>
                    </a:srgbClr>
                  </a:outerShdw>
                </a:effectLst>
                <a:latin typeface="Calibri" charset="0"/>
              </a:rPr>
              <a:t>Bucharest</a:t>
            </a:r>
            <a:endParaRPr lang="ro-RO" b="1" i="1" dirty="0">
              <a:effectLst>
                <a:outerShdw blurRad="38100" dist="38100" dir="2700000" algn="tl">
                  <a:srgbClr val="000000">
                    <a:alpha val="43137"/>
                  </a:srgbClr>
                </a:outerShdw>
              </a:effectLst>
              <a:latin typeface="Calibri"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txBox="1">
            <a:spLocks/>
          </p:cNvSpPr>
          <p:nvPr/>
        </p:nvSpPr>
        <p:spPr bwMode="auto">
          <a:xfrm>
            <a:off x="228600" y="228600"/>
            <a:ext cx="8686800" cy="1143000"/>
          </a:xfrm>
          <a:prstGeom prst="rect">
            <a:avLst/>
          </a:prstGeom>
          <a:noFill/>
          <a:ln w="9525">
            <a:noFill/>
            <a:miter lim="800000"/>
            <a:headEnd/>
            <a:tailEnd/>
          </a:ln>
        </p:spPr>
        <p:txBody>
          <a:bodyPr/>
          <a:lstStyle/>
          <a:p>
            <a:pPr algn="ctr" eaLnBrk="0" hangingPunct="0"/>
            <a:r>
              <a:rPr lang="en-US" sz="3600" b="1" dirty="0">
                <a:solidFill>
                  <a:srgbClr val="FFFFFF"/>
                </a:solidFill>
                <a:latin typeface="Calibri" pitchFamily="34" charset="0"/>
              </a:rPr>
              <a:t>Effects of NO</a:t>
            </a:r>
          </a:p>
        </p:txBody>
      </p:sp>
      <p:sp>
        <p:nvSpPr>
          <p:cNvPr id="27" name="AutoShape 4"/>
          <p:cNvSpPr>
            <a:spLocks noChangeArrowheads="1"/>
          </p:cNvSpPr>
          <p:nvPr/>
        </p:nvSpPr>
        <p:spPr bwMode="invGray">
          <a:xfrm>
            <a:off x="152400" y="1066800"/>
            <a:ext cx="8763000" cy="76184"/>
          </a:xfrm>
          <a:prstGeom prst="roundRect">
            <a:avLst>
              <a:gd name="adj" fmla="val 50000"/>
            </a:avLst>
          </a:prstGeom>
          <a:gradFill rotWithShape="0">
            <a:gsLst>
              <a:gs pos="0">
                <a:srgbClr val="000000"/>
              </a:gs>
              <a:gs pos="39999">
                <a:srgbClr val="0A128C"/>
              </a:gs>
              <a:gs pos="70000">
                <a:srgbClr val="181CC7"/>
              </a:gs>
              <a:gs pos="88000">
                <a:srgbClr val="7005D4"/>
              </a:gs>
              <a:gs pos="100000">
                <a:srgbClr val="8C3D91"/>
              </a:gs>
            </a:gsLst>
            <a:lin ang="0"/>
          </a:gradFill>
          <a:ln w="9525" algn="ctr">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lgn="ctr">
              <a:defRPr/>
            </a:pPr>
            <a:endParaRPr lang="ro-RO"/>
          </a:p>
        </p:txBody>
      </p:sp>
      <p:pic>
        <p:nvPicPr>
          <p:cNvPr id="28677" name="Picture 3" descr="C:\Users\COMPASS_LAPTOP\Desktop\endothelium cell.png"/>
          <p:cNvPicPr>
            <a:picLocks noChangeAspect="1" noChangeArrowheads="1"/>
          </p:cNvPicPr>
          <p:nvPr/>
        </p:nvPicPr>
        <p:blipFill>
          <a:blip r:embed="rId3"/>
          <a:srcRect/>
          <a:stretch>
            <a:fillRect/>
          </a:stretch>
        </p:blipFill>
        <p:spPr bwMode="auto">
          <a:xfrm>
            <a:off x="1407583" y="3200400"/>
            <a:ext cx="2326217" cy="609600"/>
          </a:xfrm>
          <a:prstGeom prst="rect">
            <a:avLst/>
          </a:prstGeom>
          <a:ln>
            <a:noFill/>
          </a:ln>
          <a:effectLst>
            <a:softEdge rad="112500"/>
          </a:effectLst>
        </p:spPr>
      </p:pic>
      <p:pic>
        <p:nvPicPr>
          <p:cNvPr id="28678" name="Picture 4" descr="C:\Users\COMPASS_LAPTOP\Desktop\endothelium cell.png"/>
          <p:cNvPicPr>
            <a:picLocks noChangeAspect="1" noChangeArrowheads="1"/>
          </p:cNvPicPr>
          <p:nvPr/>
        </p:nvPicPr>
        <p:blipFill>
          <a:blip r:embed="rId3"/>
          <a:srcRect/>
          <a:stretch>
            <a:fillRect/>
          </a:stretch>
        </p:blipFill>
        <p:spPr bwMode="auto">
          <a:xfrm>
            <a:off x="3527160" y="3200400"/>
            <a:ext cx="2326217" cy="609600"/>
          </a:xfrm>
          <a:prstGeom prst="rect">
            <a:avLst/>
          </a:prstGeom>
          <a:ln>
            <a:noFill/>
          </a:ln>
          <a:effectLst>
            <a:softEdge rad="112500"/>
          </a:effectLst>
        </p:spPr>
      </p:pic>
      <p:sp>
        <p:nvSpPr>
          <p:cNvPr id="13" name="Rounded Rectangle 12"/>
          <p:cNvSpPr/>
          <p:nvPr/>
        </p:nvSpPr>
        <p:spPr>
          <a:xfrm>
            <a:off x="304800" y="1524000"/>
            <a:ext cx="1981200" cy="762000"/>
          </a:xfrm>
          <a:prstGeom prst="roundRect">
            <a:avLst/>
          </a:prstGeom>
          <a:solidFill>
            <a:schemeClr val="tx2">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lumMod val="75000"/>
                    <a:lumOff val="25000"/>
                  </a:schemeClr>
                </a:solidFill>
                <a:ea typeface="ＭＳ Ｐゴシック" pitchFamily="-109" charset="-128"/>
              </a:rPr>
              <a:t>Acetylcholine</a:t>
            </a:r>
          </a:p>
          <a:p>
            <a:pPr algn="ctr">
              <a:defRPr/>
            </a:pPr>
            <a:r>
              <a:rPr lang="en-US" sz="2000" b="1" dirty="0" err="1">
                <a:solidFill>
                  <a:schemeClr val="tx1">
                    <a:lumMod val="75000"/>
                    <a:lumOff val="25000"/>
                  </a:schemeClr>
                </a:solidFill>
                <a:ea typeface="ＭＳ Ｐゴシック" pitchFamily="-109" charset="-128"/>
              </a:rPr>
              <a:t>Bradykinin</a:t>
            </a:r>
          </a:p>
        </p:txBody>
      </p:sp>
      <p:sp>
        <p:nvSpPr>
          <p:cNvPr id="14" name="Rounded Rectangle 13"/>
          <p:cNvSpPr/>
          <p:nvPr/>
        </p:nvSpPr>
        <p:spPr>
          <a:xfrm>
            <a:off x="4953000" y="1524000"/>
            <a:ext cx="1752600" cy="762000"/>
          </a:xfrm>
          <a:prstGeom prst="roundRect">
            <a:avLst/>
          </a:prstGeom>
          <a:solidFill>
            <a:schemeClr val="tx2">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lumMod val="75000"/>
                    <a:lumOff val="25000"/>
                  </a:schemeClr>
                </a:solidFill>
                <a:ea typeface="ＭＳ Ｐゴシック" pitchFamily="-109" charset="-128"/>
              </a:rPr>
              <a:t> t  </a:t>
            </a:r>
            <a:r>
              <a:rPr lang="en-US" sz="2000" b="1" dirty="0">
                <a:solidFill>
                  <a:schemeClr val="tx1">
                    <a:lumMod val="75000"/>
                    <a:lumOff val="25000"/>
                  </a:schemeClr>
                </a:solidFill>
                <a:ea typeface="ＭＳ Ｐゴシック" pitchFamily="-109" charset="-128"/>
                <a:cs typeface="Calibri"/>
              </a:rPr>
              <a:t>ͦ change  </a:t>
            </a:r>
            <a:endParaRPr lang="en-US" sz="2000" b="1" dirty="0">
              <a:solidFill>
                <a:schemeClr val="tx1">
                  <a:lumMod val="75000"/>
                  <a:lumOff val="25000"/>
                </a:schemeClr>
              </a:solidFill>
              <a:ea typeface="ＭＳ Ｐゴシック" pitchFamily="-109" charset="-128"/>
            </a:endParaRPr>
          </a:p>
        </p:txBody>
      </p:sp>
      <p:sp>
        <p:nvSpPr>
          <p:cNvPr id="15" name="Rounded Rectangle 14"/>
          <p:cNvSpPr/>
          <p:nvPr/>
        </p:nvSpPr>
        <p:spPr>
          <a:xfrm>
            <a:off x="2667000" y="1524000"/>
            <a:ext cx="1752600" cy="762000"/>
          </a:xfrm>
          <a:prstGeom prst="roundRect">
            <a:avLst/>
          </a:prstGeom>
          <a:solidFill>
            <a:schemeClr val="tx2">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lumMod val="75000"/>
                    <a:lumOff val="25000"/>
                  </a:schemeClr>
                </a:solidFill>
                <a:ea typeface="ＭＳ Ｐゴシック" pitchFamily="-109" charset="-128"/>
              </a:rPr>
              <a:t>Shear stress</a:t>
            </a:r>
          </a:p>
        </p:txBody>
      </p:sp>
      <p:sp>
        <p:nvSpPr>
          <p:cNvPr id="16" name="Rounded Rectangle 15"/>
          <p:cNvSpPr/>
          <p:nvPr/>
        </p:nvSpPr>
        <p:spPr>
          <a:xfrm>
            <a:off x="7086600" y="1524000"/>
            <a:ext cx="1752600" cy="762000"/>
          </a:xfrm>
          <a:prstGeom prst="roundRect">
            <a:avLst/>
          </a:prstGeom>
          <a:solidFill>
            <a:schemeClr val="tx2">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lumMod val="75000"/>
                    <a:lumOff val="25000"/>
                  </a:schemeClr>
                </a:solidFill>
                <a:ea typeface="ＭＳ Ｐゴシック" pitchFamily="-109" charset="-128"/>
              </a:rPr>
              <a:t>Ischemia </a:t>
            </a:r>
          </a:p>
          <a:p>
            <a:pPr algn="ctr">
              <a:defRPr/>
            </a:pPr>
            <a:r>
              <a:rPr lang="en-US" sz="2000" b="1" dirty="0">
                <a:solidFill>
                  <a:schemeClr val="tx1">
                    <a:lumMod val="75000"/>
                    <a:lumOff val="25000"/>
                  </a:schemeClr>
                </a:solidFill>
                <a:ea typeface="ＭＳ Ｐゴシック" pitchFamily="-109" charset="-128"/>
              </a:rPr>
              <a:t>Inflammation </a:t>
            </a:r>
          </a:p>
        </p:txBody>
      </p:sp>
      <p:pic>
        <p:nvPicPr>
          <p:cNvPr id="28691" name="Picture 4" descr="C:\Users\COMPASS_LAPTOP\Desktop\endothelium cell.png"/>
          <p:cNvPicPr>
            <a:picLocks noChangeAspect="1" noChangeArrowheads="1"/>
          </p:cNvPicPr>
          <p:nvPr/>
        </p:nvPicPr>
        <p:blipFill>
          <a:blip r:embed="rId3"/>
          <a:srcRect/>
          <a:stretch>
            <a:fillRect/>
          </a:stretch>
        </p:blipFill>
        <p:spPr bwMode="auto">
          <a:xfrm>
            <a:off x="5638800" y="3200400"/>
            <a:ext cx="2326216" cy="609600"/>
          </a:xfrm>
          <a:prstGeom prst="rect">
            <a:avLst/>
          </a:prstGeom>
          <a:ln>
            <a:noFill/>
          </a:ln>
          <a:effectLst>
            <a:softEdge rad="112500"/>
          </a:effectLst>
        </p:spPr>
      </p:pic>
      <p:sp>
        <p:nvSpPr>
          <p:cNvPr id="18" name="Striped Right Arrow 17"/>
          <p:cNvSpPr/>
          <p:nvPr/>
        </p:nvSpPr>
        <p:spPr>
          <a:xfrm rot="5400000">
            <a:off x="4343400" y="2286000"/>
            <a:ext cx="685800" cy="1143000"/>
          </a:xfrm>
          <a:prstGeom prst="stripedRightArrow">
            <a:avLst/>
          </a:prstGeom>
          <a:solidFill>
            <a:schemeClr val="tx1">
              <a:lumMod val="50000"/>
              <a:lumOff val="50000"/>
            </a:schemeClr>
          </a:solidFill>
          <a:ln>
            <a:noFill/>
          </a:ln>
          <a:effectLst>
            <a:outerShdw blurRad="149987" dist="250190" dir="8460000" algn="ctr">
              <a:srgbClr val="000000">
                <a:alpha val="28000"/>
              </a:srgbClr>
            </a:outerShdw>
            <a:reflection blurRad="6350" stA="50000" endA="300" endPos="550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pic>
        <p:nvPicPr>
          <p:cNvPr id="28695" name="Picture 6" descr="Image result for muscle cells drawing"/>
          <p:cNvPicPr>
            <a:picLocks noChangeAspect="1" noChangeArrowheads="1"/>
          </p:cNvPicPr>
          <p:nvPr/>
        </p:nvPicPr>
        <p:blipFill>
          <a:blip r:embed="rId4"/>
          <a:srcRect/>
          <a:stretch>
            <a:fillRect/>
          </a:stretch>
        </p:blipFill>
        <p:spPr bwMode="auto">
          <a:xfrm>
            <a:off x="4724400" y="4648200"/>
            <a:ext cx="2362200" cy="796925"/>
          </a:xfrm>
          <a:prstGeom prst="rect">
            <a:avLst/>
          </a:prstGeom>
          <a:ln>
            <a:noFill/>
          </a:ln>
          <a:effectLst>
            <a:softEdge rad="112500"/>
          </a:effectLst>
        </p:spPr>
      </p:pic>
      <p:pic>
        <p:nvPicPr>
          <p:cNvPr id="28696" name="Picture 6" descr="Image result for muscle cells drawing"/>
          <p:cNvPicPr>
            <a:picLocks noChangeAspect="1" noChangeArrowheads="1"/>
          </p:cNvPicPr>
          <p:nvPr/>
        </p:nvPicPr>
        <p:blipFill>
          <a:blip r:embed="rId4"/>
          <a:srcRect/>
          <a:stretch>
            <a:fillRect/>
          </a:stretch>
        </p:blipFill>
        <p:spPr bwMode="auto">
          <a:xfrm>
            <a:off x="2286000" y="4648200"/>
            <a:ext cx="2362200" cy="796925"/>
          </a:xfrm>
          <a:prstGeom prst="rect">
            <a:avLst/>
          </a:prstGeom>
          <a:ln>
            <a:noFill/>
          </a:ln>
          <a:effectLst>
            <a:softEdge rad="112500"/>
          </a:effectLst>
        </p:spPr>
      </p:pic>
      <p:sp>
        <p:nvSpPr>
          <p:cNvPr id="23" name="Oval 22"/>
          <p:cNvSpPr/>
          <p:nvPr/>
        </p:nvSpPr>
        <p:spPr>
          <a:xfrm>
            <a:off x="4267200" y="3810000"/>
            <a:ext cx="838200" cy="838200"/>
          </a:xfrm>
          <a:prstGeom prst="ellipse">
            <a:avLst/>
          </a:prstGeom>
          <a:solidFill>
            <a:srgbClr val="FF00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24" name="TextBox 23"/>
          <p:cNvSpPr txBox="1"/>
          <p:nvPr/>
        </p:nvSpPr>
        <p:spPr>
          <a:xfrm>
            <a:off x="4267200" y="3971925"/>
            <a:ext cx="838200" cy="523875"/>
          </a:xfrm>
          <a:prstGeom prst="rect">
            <a:avLst/>
          </a:prstGeom>
          <a:noFill/>
        </p:spPr>
        <p:txBody>
          <a:bodyPr>
            <a:spAutoFit/>
          </a:bodyPr>
          <a:lstStyle/>
          <a:p>
            <a:pPr algn="ctr">
              <a:defRPr/>
            </a:pPr>
            <a:r>
              <a:rPr lang="en-US" sz="2800" b="1" dirty="0">
                <a:solidFill>
                  <a:schemeClr val="bg1"/>
                </a:solidFill>
                <a:effectLst>
                  <a:outerShdw blurRad="38100" dist="38100" dir="2700000" algn="tl">
                    <a:srgbClr val="000000">
                      <a:alpha val="43137"/>
                    </a:srgbClr>
                  </a:outerShdw>
                </a:effectLst>
              </a:rPr>
              <a:t>NO</a:t>
            </a:r>
            <a:endParaRPr lang="ro-RO" sz="2800" b="1" dirty="0">
              <a:solidFill>
                <a:schemeClr val="bg1"/>
              </a:solidFill>
              <a:effectLst>
                <a:outerShdw blurRad="38100" dist="38100" dir="2700000" algn="tl">
                  <a:srgbClr val="000000">
                    <a:alpha val="43137"/>
                  </a:srgbClr>
                </a:outerShdw>
              </a:effectLst>
            </a:endParaRPr>
          </a:p>
        </p:txBody>
      </p:sp>
      <p:sp>
        <p:nvSpPr>
          <p:cNvPr id="25" name="Left Arrow 24"/>
          <p:cNvSpPr/>
          <p:nvPr/>
        </p:nvSpPr>
        <p:spPr>
          <a:xfrm rot="19723141" flipV="1">
            <a:off x="3359061" y="4256458"/>
            <a:ext cx="762000" cy="189215"/>
          </a:xfrm>
          <a:prstGeom prst="leftArrow">
            <a:avLst/>
          </a:prstGeom>
          <a:solidFill>
            <a:schemeClr val="tx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26" name="Left Arrow 25"/>
          <p:cNvSpPr/>
          <p:nvPr/>
        </p:nvSpPr>
        <p:spPr>
          <a:xfrm rot="12864444">
            <a:off x="5241280" y="4267310"/>
            <a:ext cx="762000" cy="177460"/>
          </a:xfrm>
          <a:prstGeom prst="leftArrow">
            <a:avLst/>
          </a:prstGeom>
          <a:solidFill>
            <a:schemeClr val="tx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29" name="Rounded Rectangle 28"/>
          <p:cNvSpPr/>
          <p:nvPr/>
        </p:nvSpPr>
        <p:spPr>
          <a:xfrm>
            <a:off x="304801" y="5486400"/>
            <a:ext cx="2133600" cy="914400"/>
          </a:xfrm>
          <a:prstGeom prst="roundRect">
            <a:avLst/>
          </a:prstGeom>
          <a:solidFill>
            <a:srgbClr val="FF00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solidFill>
                <a:ea typeface="ＭＳ Ｐゴシック" pitchFamily="-109" charset="-128"/>
              </a:rPr>
              <a:t>Smooth muscle relaxation</a:t>
            </a:r>
          </a:p>
          <a:p>
            <a:pPr algn="ctr">
              <a:defRPr/>
            </a:pPr>
            <a:r>
              <a:rPr lang="en-US" sz="2000" b="1" i="1" dirty="0">
                <a:solidFill>
                  <a:schemeClr val="bg1"/>
                </a:solidFill>
                <a:ea typeface="ＭＳ Ｐゴシック" pitchFamily="-109" charset="-128"/>
              </a:rPr>
              <a:t>(</a:t>
            </a:r>
            <a:r>
              <a:rPr lang="en-US" sz="2000" b="1" i="1" dirty="0" err="1">
                <a:solidFill>
                  <a:schemeClr val="bg1"/>
                </a:solidFill>
                <a:ea typeface="ＭＳ Ｐゴシック" pitchFamily="-109" charset="-128"/>
              </a:rPr>
              <a:t>vasodilation</a:t>
            </a:r>
            <a:r>
              <a:rPr lang="en-US" sz="2000" b="1" i="1" dirty="0">
                <a:solidFill>
                  <a:schemeClr val="bg1"/>
                </a:solidFill>
                <a:ea typeface="ＭＳ Ｐゴシック" pitchFamily="-109" charset="-128"/>
              </a:rPr>
              <a:t>!)</a:t>
            </a:r>
          </a:p>
        </p:txBody>
      </p:sp>
      <p:sp>
        <p:nvSpPr>
          <p:cNvPr id="30" name="Rounded Rectangle 29"/>
          <p:cNvSpPr/>
          <p:nvPr/>
        </p:nvSpPr>
        <p:spPr>
          <a:xfrm>
            <a:off x="2590800" y="5486400"/>
            <a:ext cx="1905000" cy="914400"/>
          </a:xfrm>
          <a:prstGeom prst="roundRect">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FFFFF"/>
                </a:solidFill>
                <a:ea typeface="ＭＳ Ｐゴシック" pitchFamily="-109" charset="-128"/>
              </a:rPr>
              <a:t>Antiprolif</a:t>
            </a:r>
            <a:r>
              <a:rPr lang="en-US" sz="2000" b="1" dirty="0">
                <a:solidFill>
                  <a:srgbClr val="FFFFFF"/>
                </a:solidFill>
                <a:ea typeface="ＭＳ Ｐゴシック" pitchFamily="-109" charset="-128"/>
              </a:rPr>
              <a:t>.</a:t>
            </a:r>
          </a:p>
        </p:txBody>
      </p:sp>
      <p:sp>
        <p:nvSpPr>
          <p:cNvPr id="31" name="Rounded Rectangle 30"/>
          <p:cNvSpPr/>
          <p:nvPr/>
        </p:nvSpPr>
        <p:spPr>
          <a:xfrm>
            <a:off x="6781800" y="5486400"/>
            <a:ext cx="2209800" cy="914400"/>
          </a:xfrm>
          <a:prstGeom prst="roundRect">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FFFF"/>
                </a:solidFill>
                <a:ea typeface="ＭＳ Ｐゴシック" pitchFamily="-109" charset="-128"/>
              </a:rPr>
              <a:t>Anti-</a:t>
            </a:r>
            <a:r>
              <a:rPr lang="en-US" sz="2000" b="1" dirty="0" err="1">
                <a:solidFill>
                  <a:srgbClr val="FFFFFF"/>
                </a:solidFill>
                <a:ea typeface="ＭＳ Ｐゴシック" pitchFamily="-109" charset="-128"/>
              </a:rPr>
              <a:t>inflamm</a:t>
            </a:r>
            <a:r>
              <a:rPr lang="en-US" sz="2000" b="1" dirty="0">
                <a:solidFill>
                  <a:srgbClr val="FFFFFF"/>
                </a:solidFill>
                <a:ea typeface="ＭＳ Ｐゴシック" pitchFamily="-109" charset="-128"/>
              </a:rPr>
              <a:t>.</a:t>
            </a:r>
          </a:p>
          <a:p>
            <a:pPr algn="ctr">
              <a:defRPr/>
            </a:pPr>
            <a:r>
              <a:rPr lang="en-US" sz="2000" b="1" dirty="0">
                <a:solidFill>
                  <a:srgbClr val="FFFFFF"/>
                </a:solidFill>
                <a:ea typeface="ＭＳ Ｐゴシック" pitchFamily="-109" charset="-128"/>
              </a:rPr>
              <a:t>Anti-oxidative </a:t>
            </a:r>
          </a:p>
        </p:txBody>
      </p:sp>
      <p:sp>
        <p:nvSpPr>
          <p:cNvPr id="32" name="Rounded Rectangle 31"/>
          <p:cNvSpPr/>
          <p:nvPr/>
        </p:nvSpPr>
        <p:spPr>
          <a:xfrm>
            <a:off x="4648200" y="5486400"/>
            <a:ext cx="1981200" cy="914400"/>
          </a:xfrm>
          <a:prstGeom prst="roundRect">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FFFF"/>
                </a:solidFill>
                <a:ea typeface="ＭＳ Ｐゴシック" pitchFamily="-109" charset="-128"/>
              </a:rPr>
              <a:t>Regulating clotting cascade </a:t>
            </a:r>
          </a:p>
        </p:txBody>
      </p:sp>
      <p:sp>
        <p:nvSpPr>
          <p:cNvPr id="40" name="Oval 39"/>
          <p:cNvSpPr/>
          <p:nvPr/>
        </p:nvSpPr>
        <p:spPr>
          <a:xfrm>
            <a:off x="533400" y="5029200"/>
            <a:ext cx="152400" cy="152400"/>
          </a:xfrm>
          <a:prstGeom prst="ellipse">
            <a:avLst/>
          </a:prstGeom>
          <a:solidFill>
            <a:srgbClr val="FF00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41" name="Pentagon 40"/>
          <p:cNvSpPr/>
          <p:nvPr/>
        </p:nvSpPr>
        <p:spPr>
          <a:xfrm rot="5400000">
            <a:off x="152400" y="4343400"/>
            <a:ext cx="914400" cy="152400"/>
          </a:xfrm>
          <a:prstGeom prst="homePlate">
            <a:avLst/>
          </a:prstGeom>
          <a:solidFill>
            <a:srgbClr val="FF00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42" name="TextBox 41"/>
          <p:cNvSpPr txBox="1"/>
          <p:nvPr/>
        </p:nvSpPr>
        <p:spPr>
          <a:xfrm>
            <a:off x="7620000" y="3319463"/>
            <a:ext cx="1524000" cy="338137"/>
          </a:xfrm>
          <a:prstGeom prst="rect">
            <a:avLst/>
          </a:prstGeom>
          <a:noFill/>
        </p:spPr>
        <p:txBody>
          <a:bodyPr>
            <a:spAutoFit/>
          </a:bodyPr>
          <a:lstStyle/>
          <a:p>
            <a:pPr algn="r">
              <a:defRPr/>
            </a:pPr>
            <a:r>
              <a:rPr lang="en-US" sz="1600" b="1" i="1" dirty="0">
                <a:solidFill>
                  <a:schemeClr val="tx1">
                    <a:lumMod val="65000"/>
                    <a:lumOff val="35000"/>
                  </a:schemeClr>
                </a:solidFill>
                <a:latin typeface="Calibri"/>
                <a:cs typeface="Calibri"/>
              </a:rPr>
              <a:t>Endothelium </a:t>
            </a:r>
            <a:endParaRPr lang="ro-RO" sz="1600" b="1" i="1" dirty="0">
              <a:solidFill>
                <a:schemeClr val="tx1">
                  <a:lumMod val="65000"/>
                  <a:lumOff val="35000"/>
                </a:schemeClr>
              </a:solidFill>
              <a:latin typeface="Calibri"/>
              <a:cs typeface="Calibri"/>
            </a:endParaRPr>
          </a:p>
        </p:txBody>
      </p:sp>
      <p:sp>
        <p:nvSpPr>
          <p:cNvPr id="43" name="TextBox 42"/>
          <p:cNvSpPr txBox="1"/>
          <p:nvPr/>
        </p:nvSpPr>
        <p:spPr>
          <a:xfrm>
            <a:off x="7543800" y="4919663"/>
            <a:ext cx="1524000" cy="338554"/>
          </a:xfrm>
          <a:prstGeom prst="rect">
            <a:avLst/>
          </a:prstGeom>
          <a:noFill/>
        </p:spPr>
        <p:txBody>
          <a:bodyPr>
            <a:spAutoFit/>
          </a:bodyPr>
          <a:lstStyle/>
          <a:p>
            <a:pPr algn="r">
              <a:defRPr/>
            </a:pPr>
            <a:r>
              <a:rPr lang="en-US" sz="1600" b="1" i="1" dirty="0">
                <a:solidFill>
                  <a:schemeClr val="tx1">
                    <a:lumMod val="65000"/>
                    <a:lumOff val="35000"/>
                  </a:schemeClr>
                </a:solidFill>
                <a:latin typeface="Calibri"/>
                <a:cs typeface="Calibri"/>
              </a:rPr>
              <a:t>Smooth muscle </a:t>
            </a:r>
            <a:endParaRPr lang="ro-RO" sz="1600" b="1" i="1" dirty="0">
              <a:solidFill>
                <a:schemeClr val="tx1">
                  <a:lumMod val="65000"/>
                  <a:lumOff val="35000"/>
                </a:schemeClr>
              </a:solidFill>
              <a:latin typeface="Calibri"/>
              <a:cs typeface="Calibri"/>
            </a:endParaRPr>
          </a:p>
        </p:txBody>
      </p:sp>
      <p:sp>
        <p:nvSpPr>
          <p:cNvPr id="44" name="TextBox 43"/>
          <p:cNvSpPr txBox="1"/>
          <p:nvPr/>
        </p:nvSpPr>
        <p:spPr>
          <a:xfrm>
            <a:off x="6172200" y="4343400"/>
            <a:ext cx="1524000" cy="338138"/>
          </a:xfrm>
          <a:prstGeom prst="rect">
            <a:avLst/>
          </a:prstGeom>
          <a:noFill/>
        </p:spPr>
        <p:txBody>
          <a:bodyPr>
            <a:spAutoFit/>
          </a:bodyPr>
          <a:lstStyle/>
          <a:p>
            <a:pPr algn="ctr">
              <a:defRPr/>
            </a:pPr>
            <a:r>
              <a:rPr lang="en-US" sz="1600" b="1" dirty="0" err="1">
                <a:latin typeface="+mj-lt"/>
              </a:rPr>
              <a:t>cGMP</a:t>
            </a:r>
            <a:endParaRPr lang="ro-RO" sz="1600" b="1" i="1" dirty="0">
              <a:solidFill>
                <a:schemeClr val="tx1">
                  <a:lumMod val="65000"/>
                  <a:lumOff val="35000"/>
                </a:schemeClr>
              </a:solidFill>
              <a:latin typeface="+mj-lt"/>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txBox="1">
            <a:spLocks/>
          </p:cNvSpPr>
          <p:nvPr/>
        </p:nvSpPr>
        <p:spPr bwMode="auto">
          <a:xfrm>
            <a:off x="228600" y="228600"/>
            <a:ext cx="8686800" cy="1143000"/>
          </a:xfrm>
          <a:prstGeom prst="rect">
            <a:avLst/>
          </a:prstGeom>
          <a:noFill/>
          <a:ln w="9525">
            <a:noFill/>
            <a:miter lim="800000"/>
            <a:headEnd/>
            <a:tailEnd/>
          </a:ln>
        </p:spPr>
        <p:txBody>
          <a:bodyPr/>
          <a:lstStyle/>
          <a:p>
            <a:pPr algn="ctr" eaLnBrk="0" hangingPunct="0"/>
            <a:r>
              <a:rPr lang="en-US" sz="3600" b="1" dirty="0">
                <a:latin typeface="Calibri" pitchFamily="34" charset="0"/>
              </a:rPr>
              <a:t>What is endothelial dysfunction (ED)?</a:t>
            </a:r>
          </a:p>
        </p:txBody>
      </p:sp>
      <p:sp>
        <p:nvSpPr>
          <p:cNvPr id="27" name="AutoShape 4"/>
          <p:cNvSpPr>
            <a:spLocks noChangeArrowheads="1"/>
          </p:cNvSpPr>
          <p:nvPr/>
        </p:nvSpPr>
        <p:spPr bwMode="invGray">
          <a:xfrm>
            <a:off x="152400" y="1066800"/>
            <a:ext cx="8763000" cy="76184"/>
          </a:xfrm>
          <a:prstGeom prst="roundRect">
            <a:avLst>
              <a:gd name="adj" fmla="val 50000"/>
            </a:avLst>
          </a:prstGeom>
          <a:gradFill rotWithShape="0">
            <a:gsLst>
              <a:gs pos="0">
                <a:srgbClr val="000000"/>
              </a:gs>
              <a:gs pos="39999">
                <a:srgbClr val="0A128C"/>
              </a:gs>
              <a:gs pos="70000">
                <a:srgbClr val="181CC7"/>
              </a:gs>
              <a:gs pos="88000">
                <a:srgbClr val="7005D4"/>
              </a:gs>
              <a:gs pos="100000">
                <a:srgbClr val="8C3D91"/>
              </a:gs>
            </a:gsLst>
            <a:lin ang="0"/>
          </a:gradFill>
          <a:ln w="9525" algn="ctr">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lgn="ctr">
              <a:defRPr/>
            </a:pPr>
            <a:endParaRPr lang="ro-RO"/>
          </a:p>
        </p:txBody>
      </p:sp>
      <p:sp>
        <p:nvSpPr>
          <p:cNvPr id="30725" name="Rectangle 3"/>
          <p:cNvSpPr txBox="1">
            <a:spLocks/>
          </p:cNvSpPr>
          <p:nvPr/>
        </p:nvSpPr>
        <p:spPr bwMode="auto">
          <a:xfrm>
            <a:off x="457200" y="1219201"/>
            <a:ext cx="8229600" cy="1676399"/>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en-US" sz="2800" b="1" i="1" dirty="0">
                <a:solidFill>
                  <a:srgbClr val="FFFFFF"/>
                </a:solidFill>
                <a:latin typeface="Calibri" pitchFamily="34" charset="0"/>
              </a:rPr>
              <a:t>Syndrome</a:t>
            </a:r>
            <a:r>
              <a:rPr lang="en-US" sz="2800" dirty="0">
                <a:solidFill>
                  <a:srgbClr val="FFFFFF"/>
                </a:solidFill>
                <a:latin typeface="Calibri" pitchFamily="34" charset="0"/>
              </a:rPr>
              <a:t> with systemic manifestations</a:t>
            </a:r>
          </a:p>
          <a:p>
            <a:pPr marL="342900" indent="-342900" algn="just" eaLnBrk="0" hangingPunct="0">
              <a:spcBef>
                <a:spcPct val="20000"/>
              </a:spcBef>
              <a:buFont typeface="Arial" charset="0"/>
              <a:buChar char="•"/>
            </a:pPr>
            <a:r>
              <a:rPr lang="ro-RO" sz="2800" dirty="0">
                <a:solidFill>
                  <a:srgbClr val="FFFFFF"/>
                </a:solidFill>
                <a:latin typeface="Calibri" pitchFamily="34" charset="0"/>
              </a:rPr>
              <a:t>Associated with significant morbidity and </a:t>
            </a:r>
            <a:r>
              <a:rPr lang="ro-RO" sz="2800" dirty="0" smtClean="0">
                <a:solidFill>
                  <a:srgbClr val="FFFFFF"/>
                </a:solidFill>
                <a:latin typeface="Calibri" pitchFamily="34" charset="0"/>
              </a:rPr>
              <a:t>mortality</a:t>
            </a:r>
            <a:endParaRPr lang="en-US" sz="2800" dirty="0" smtClean="0">
              <a:solidFill>
                <a:srgbClr val="FFFFFF"/>
              </a:solidFill>
              <a:latin typeface="Calibri" pitchFamily="34" charset="0"/>
            </a:endParaRPr>
          </a:p>
          <a:p>
            <a:pPr marL="342900" indent="-342900" algn="just" eaLnBrk="0" hangingPunct="0">
              <a:spcBef>
                <a:spcPct val="20000"/>
              </a:spcBef>
              <a:buFont typeface="Arial" charset="0"/>
              <a:buChar char="•"/>
            </a:pPr>
            <a:r>
              <a:rPr lang="en-US" sz="2800" b="1" dirty="0" smtClean="0">
                <a:solidFill>
                  <a:schemeClr val="tx2"/>
                </a:solidFill>
                <a:latin typeface="Calibri" pitchFamily="34" charset="0"/>
              </a:rPr>
              <a:t>↓</a:t>
            </a:r>
            <a:r>
              <a:rPr lang="en-US" sz="2800" dirty="0">
                <a:solidFill>
                  <a:schemeClr val="tx2"/>
                </a:solidFill>
                <a:latin typeface="Calibri" pitchFamily="34" charset="0"/>
              </a:rPr>
              <a:t>bioavailability of </a:t>
            </a:r>
            <a:r>
              <a:rPr lang="en-US" sz="2800" dirty="0" smtClean="0">
                <a:solidFill>
                  <a:schemeClr val="tx2"/>
                </a:solidFill>
                <a:latin typeface="Calibri" pitchFamily="34" charset="0"/>
              </a:rPr>
              <a:t>NO</a:t>
            </a:r>
            <a:endParaRPr lang="ro-RO" sz="2400" dirty="0">
              <a:solidFill>
                <a:srgbClr val="595959"/>
              </a:solidFill>
              <a:latin typeface="Calibri" pitchFamily="34" charset="0"/>
            </a:endParaRPr>
          </a:p>
          <a:p>
            <a:pPr marL="342900" indent="-342900" algn="just" eaLnBrk="0" hangingPunct="0">
              <a:spcBef>
                <a:spcPct val="20000"/>
              </a:spcBef>
              <a:buFont typeface="Arial" charset="0"/>
              <a:buChar char="•"/>
            </a:pPr>
            <a:endParaRPr lang="ro-RO" sz="2400" dirty="0">
              <a:solidFill>
                <a:srgbClr val="595959"/>
              </a:solidFill>
              <a:latin typeface="Calibri" pitchFamily="34" charset="0"/>
            </a:endParaRPr>
          </a:p>
        </p:txBody>
      </p:sp>
      <p:sp>
        <p:nvSpPr>
          <p:cNvPr id="5" name="Rounded Rectangle 4"/>
          <p:cNvSpPr/>
          <p:nvPr/>
        </p:nvSpPr>
        <p:spPr>
          <a:xfrm>
            <a:off x="304801" y="3424535"/>
            <a:ext cx="2133600" cy="914400"/>
          </a:xfrm>
          <a:prstGeom prst="roundRect">
            <a:avLst/>
          </a:prstGeom>
          <a:solidFill>
            <a:srgbClr val="FF00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solidFill>
                <a:ea typeface="ＭＳ Ｐゴシック" pitchFamily="-109" charset="-128"/>
              </a:rPr>
              <a:t>Smooth muscle relaxation</a:t>
            </a:r>
          </a:p>
          <a:p>
            <a:pPr algn="ctr">
              <a:defRPr/>
            </a:pPr>
            <a:r>
              <a:rPr lang="en-US" sz="2000" b="1" i="1" dirty="0">
                <a:solidFill>
                  <a:schemeClr val="bg1"/>
                </a:solidFill>
                <a:ea typeface="ＭＳ Ｐゴシック" pitchFamily="-109" charset="-128"/>
              </a:rPr>
              <a:t>(</a:t>
            </a:r>
            <a:r>
              <a:rPr lang="en-US" sz="2000" b="1" i="1" dirty="0" err="1">
                <a:solidFill>
                  <a:schemeClr val="bg1"/>
                </a:solidFill>
                <a:ea typeface="ＭＳ Ｐゴシック" pitchFamily="-109" charset="-128"/>
              </a:rPr>
              <a:t>vasodilation</a:t>
            </a:r>
            <a:r>
              <a:rPr lang="en-US" sz="2000" b="1" i="1" dirty="0">
                <a:solidFill>
                  <a:schemeClr val="bg1"/>
                </a:solidFill>
                <a:ea typeface="ＭＳ Ｐゴシック" pitchFamily="-109" charset="-128"/>
              </a:rPr>
              <a:t>!)</a:t>
            </a:r>
          </a:p>
        </p:txBody>
      </p:sp>
      <p:sp>
        <p:nvSpPr>
          <p:cNvPr id="9" name="Striped Right Arrow 8"/>
          <p:cNvSpPr/>
          <p:nvPr/>
        </p:nvSpPr>
        <p:spPr>
          <a:xfrm rot="5400000">
            <a:off x="952500" y="4533900"/>
            <a:ext cx="685800" cy="762000"/>
          </a:xfrm>
          <a:prstGeom prst="stripedRightArrow">
            <a:avLst/>
          </a:prstGeom>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10" name="Striped Right Arrow 9"/>
          <p:cNvSpPr/>
          <p:nvPr/>
        </p:nvSpPr>
        <p:spPr>
          <a:xfrm rot="5400000">
            <a:off x="3162300" y="4533900"/>
            <a:ext cx="685800" cy="762000"/>
          </a:xfrm>
          <a:prstGeom prst="stripedRightArrow">
            <a:avLst/>
          </a:prstGeom>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11" name="Striped Right Arrow 10"/>
          <p:cNvSpPr/>
          <p:nvPr/>
        </p:nvSpPr>
        <p:spPr>
          <a:xfrm rot="5400000">
            <a:off x="5295900" y="4533900"/>
            <a:ext cx="685800" cy="762000"/>
          </a:xfrm>
          <a:prstGeom prst="stripedRightArrow">
            <a:avLst/>
          </a:prstGeom>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12" name="Striped Right Arrow 11"/>
          <p:cNvSpPr/>
          <p:nvPr/>
        </p:nvSpPr>
        <p:spPr>
          <a:xfrm rot="5400000">
            <a:off x="7581900" y="4533900"/>
            <a:ext cx="685800" cy="762000"/>
          </a:xfrm>
          <a:prstGeom prst="stripedRightArrow">
            <a:avLst/>
          </a:prstGeom>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13" name="Text Box 16"/>
          <p:cNvSpPr txBox="1">
            <a:spLocks noChangeArrowheads="1"/>
          </p:cNvSpPr>
          <p:nvPr/>
        </p:nvSpPr>
        <p:spPr bwMode="auto">
          <a:xfrm>
            <a:off x="228600" y="5558135"/>
            <a:ext cx="2117246" cy="461665"/>
          </a:xfrm>
          <a:prstGeom prst="rect">
            <a:avLst/>
          </a:prstGeom>
          <a:noFill/>
          <a:ln w="9525">
            <a:noFill/>
            <a:miter lim="800000"/>
            <a:headEnd/>
            <a:tailEnd/>
          </a:ln>
        </p:spPr>
        <p:txBody>
          <a:bodyPr wrap="none">
            <a:spAutoFit/>
          </a:bodyPr>
          <a:lstStyle/>
          <a:p>
            <a:pPr algn="ctr" eaLnBrk="0" hangingPunct="0"/>
            <a:r>
              <a:rPr lang="en-GB" sz="2400" b="1" dirty="0" smtClean="0">
                <a:solidFill>
                  <a:srgbClr val="FF0066"/>
                </a:solidFill>
                <a:effectLst>
                  <a:outerShdw blurRad="38100" dist="38100" dir="2700000" algn="tl">
                    <a:srgbClr val="000000">
                      <a:alpha val="43137"/>
                    </a:srgbClr>
                  </a:outerShdw>
                </a:effectLst>
                <a:latin typeface="Calibri"/>
                <a:cs typeface="Calibri"/>
              </a:rPr>
              <a:t>↓ </a:t>
            </a:r>
            <a:r>
              <a:rPr lang="en-GB" sz="2400" b="1" dirty="0" err="1" smtClean="0">
                <a:solidFill>
                  <a:srgbClr val="FF0066"/>
                </a:solidFill>
                <a:effectLst>
                  <a:outerShdw blurRad="38100" dist="38100" dir="2700000" algn="tl">
                    <a:srgbClr val="000000">
                      <a:alpha val="43137"/>
                    </a:srgbClr>
                  </a:outerShdw>
                </a:effectLst>
                <a:latin typeface="Calibri"/>
                <a:cs typeface="Calibri"/>
              </a:rPr>
              <a:t>Vasodilation</a:t>
            </a:r>
            <a:endParaRPr lang="en-GB" sz="2400" b="1" dirty="0">
              <a:solidFill>
                <a:srgbClr val="FF0066"/>
              </a:solidFill>
              <a:effectLst>
                <a:outerShdw blurRad="38100" dist="38100" dir="2700000" algn="tl">
                  <a:srgbClr val="000000">
                    <a:alpha val="43137"/>
                  </a:srgbClr>
                </a:outerShdw>
              </a:effectLst>
            </a:endParaRPr>
          </a:p>
        </p:txBody>
      </p:sp>
      <p:sp>
        <p:nvSpPr>
          <p:cNvPr id="14" name="Text Box 16"/>
          <p:cNvSpPr txBox="1">
            <a:spLocks noChangeArrowheads="1"/>
          </p:cNvSpPr>
          <p:nvPr/>
        </p:nvSpPr>
        <p:spPr bwMode="auto">
          <a:xfrm>
            <a:off x="2669634" y="5558135"/>
            <a:ext cx="1749966" cy="461665"/>
          </a:xfrm>
          <a:prstGeom prst="rect">
            <a:avLst/>
          </a:prstGeom>
          <a:noFill/>
          <a:ln w="9525">
            <a:noFill/>
            <a:miter lim="800000"/>
            <a:headEnd/>
            <a:tailEnd/>
          </a:ln>
        </p:spPr>
        <p:txBody>
          <a:bodyPr wrap="none">
            <a:spAutoFit/>
          </a:bodyPr>
          <a:lstStyle/>
          <a:p>
            <a:pPr algn="ctr" eaLnBrk="0" hangingPunct="0"/>
            <a:r>
              <a:rPr lang="en-GB" sz="2400" b="1" dirty="0" smtClean="0">
                <a:solidFill>
                  <a:srgbClr val="FF0066"/>
                </a:solidFill>
                <a:effectLst>
                  <a:outerShdw blurRad="38100" dist="38100" dir="2700000" algn="tl">
                    <a:srgbClr val="000000">
                      <a:alpha val="43137"/>
                    </a:srgbClr>
                  </a:outerShdw>
                </a:effectLst>
                <a:latin typeface="Calibri"/>
                <a:cs typeface="Calibri"/>
              </a:rPr>
              <a:t>Proliferative</a:t>
            </a:r>
            <a:endParaRPr lang="en-GB" sz="2400" b="1" dirty="0">
              <a:solidFill>
                <a:srgbClr val="FF0066"/>
              </a:solidFill>
              <a:effectLst>
                <a:outerShdw blurRad="38100" dist="38100" dir="2700000" algn="tl">
                  <a:srgbClr val="000000">
                    <a:alpha val="43137"/>
                  </a:srgbClr>
                </a:outerShdw>
              </a:effectLst>
            </a:endParaRPr>
          </a:p>
        </p:txBody>
      </p:sp>
      <p:sp>
        <p:nvSpPr>
          <p:cNvPr id="15" name="Text Box 16"/>
          <p:cNvSpPr txBox="1">
            <a:spLocks noChangeArrowheads="1"/>
          </p:cNvSpPr>
          <p:nvPr/>
        </p:nvSpPr>
        <p:spPr bwMode="auto">
          <a:xfrm>
            <a:off x="4724400" y="5558135"/>
            <a:ext cx="1870897" cy="461665"/>
          </a:xfrm>
          <a:prstGeom prst="rect">
            <a:avLst/>
          </a:prstGeom>
          <a:noFill/>
          <a:ln w="9525">
            <a:noFill/>
            <a:miter lim="800000"/>
            <a:headEnd/>
            <a:tailEnd/>
          </a:ln>
        </p:spPr>
        <p:txBody>
          <a:bodyPr wrap="none">
            <a:spAutoFit/>
          </a:bodyPr>
          <a:lstStyle/>
          <a:p>
            <a:pPr algn="ctr" eaLnBrk="0" hangingPunct="0"/>
            <a:r>
              <a:rPr lang="en-GB" sz="2400" b="1" dirty="0" err="1" smtClean="0">
                <a:solidFill>
                  <a:srgbClr val="FF0066"/>
                </a:solidFill>
                <a:effectLst>
                  <a:outerShdw blurRad="38100" dist="38100" dir="2700000" algn="tl">
                    <a:srgbClr val="000000">
                      <a:alpha val="43137"/>
                    </a:srgbClr>
                  </a:outerShdw>
                </a:effectLst>
                <a:latin typeface="Calibri"/>
                <a:cs typeface="Calibri"/>
              </a:rPr>
              <a:t>Procoagulant</a:t>
            </a:r>
            <a:endParaRPr lang="en-GB" sz="2400" b="1" dirty="0">
              <a:solidFill>
                <a:srgbClr val="FF0066"/>
              </a:solidFill>
              <a:effectLst>
                <a:outerShdw blurRad="38100" dist="38100" dir="2700000" algn="tl">
                  <a:srgbClr val="000000">
                    <a:alpha val="43137"/>
                  </a:srgbClr>
                </a:outerShdw>
              </a:effectLst>
            </a:endParaRPr>
          </a:p>
        </p:txBody>
      </p:sp>
      <p:sp>
        <p:nvSpPr>
          <p:cNvPr id="16" name="Text Box 16"/>
          <p:cNvSpPr txBox="1">
            <a:spLocks noChangeArrowheads="1"/>
          </p:cNvSpPr>
          <p:nvPr/>
        </p:nvSpPr>
        <p:spPr bwMode="auto">
          <a:xfrm>
            <a:off x="6629400" y="5558135"/>
            <a:ext cx="2433295" cy="461665"/>
          </a:xfrm>
          <a:prstGeom prst="rect">
            <a:avLst/>
          </a:prstGeom>
          <a:noFill/>
          <a:ln w="9525">
            <a:noFill/>
            <a:miter lim="800000"/>
            <a:headEnd/>
            <a:tailEnd/>
          </a:ln>
        </p:spPr>
        <p:txBody>
          <a:bodyPr wrap="none">
            <a:spAutoFit/>
          </a:bodyPr>
          <a:lstStyle/>
          <a:p>
            <a:pPr algn="ctr" eaLnBrk="0" hangingPunct="0"/>
            <a:r>
              <a:rPr lang="en-GB" sz="2400" b="1" dirty="0" err="1" smtClean="0">
                <a:solidFill>
                  <a:srgbClr val="FF0066"/>
                </a:solidFill>
                <a:effectLst>
                  <a:outerShdw blurRad="38100" dist="38100" dir="2700000" algn="tl">
                    <a:srgbClr val="000000">
                      <a:alpha val="43137"/>
                    </a:srgbClr>
                  </a:outerShdw>
                </a:effectLst>
                <a:latin typeface="Calibri"/>
                <a:cs typeface="Calibri"/>
              </a:rPr>
              <a:t>Proinflammatory</a:t>
            </a:r>
            <a:endParaRPr lang="en-GB" sz="2400" b="1" dirty="0">
              <a:solidFill>
                <a:srgbClr val="FF0066"/>
              </a:solidFill>
              <a:effectLst>
                <a:outerShdw blurRad="38100" dist="38100" dir="2700000" algn="tl">
                  <a:srgbClr val="000000">
                    <a:alpha val="43137"/>
                  </a:srgbClr>
                </a:outerShdw>
              </a:effectLst>
            </a:endParaRPr>
          </a:p>
        </p:txBody>
      </p:sp>
      <p:sp>
        <p:nvSpPr>
          <p:cNvPr id="17" name="Rounded Rectangle 16"/>
          <p:cNvSpPr/>
          <p:nvPr/>
        </p:nvSpPr>
        <p:spPr>
          <a:xfrm>
            <a:off x="2590800" y="3429000"/>
            <a:ext cx="1905000" cy="914400"/>
          </a:xfrm>
          <a:prstGeom prst="roundRect">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FFFFF"/>
                </a:solidFill>
                <a:ea typeface="ＭＳ Ｐゴシック" pitchFamily="-109" charset="-128"/>
              </a:rPr>
              <a:t>Antiprolif</a:t>
            </a:r>
            <a:r>
              <a:rPr lang="en-US" sz="2000" b="1" dirty="0">
                <a:solidFill>
                  <a:srgbClr val="FFFFFF"/>
                </a:solidFill>
                <a:ea typeface="ＭＳ Ｐゴシック" pitchFamily="-109" charset="-128"/>
              </a:rPr>
              <a:t>.</a:t>
            </a:r>
          </a:p>
        </p:txBody>
      </p:sp>
      <p:sp>
        <p:nvSpPr>
          <p:cNvPr id="18" name="Rounded Rectangle 17"/>
          <p:cNvSpPr/>
          <p:nvPr/>
        </p:nvSpPr>
        <p:spPr>
          <a:xfrm>
            <a:off x="6781800" y="3429000"/>
            <a:ext cx="2209800" cy="914400"/>
          </a:xfrm>
          <a:prstGeom prst="roundRect">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FFFF"/>
                </a:solidFill>
                <a:ea typeface="ＭＳ Ｐゴシック" pitchFamily="-109" charset="-128"/>
              </a:rPr>
              <a:t>Anti-</a:t>
            </a:r>
            <a:r>
              <a:rPr lang="en-US" sz="2000" b="1" dirty="0" err="1">
                <a:solidFill>
                  <a:srgbClr val="FFFFFF"/>
                </a:solidFill>
                <a:ea typeface="ＭＳ Ｐゴシック" pitchFamily="-109" charset="-128"/>
              </a:rPr>
              <a:t>inflamm</a:t>
            </a:r>
            <a:r>
              <a:rPr lang="en-US" sz="2000" b="1" dirty="0">
                <a:solidFill>
                  <a:srgbClr val="FFFFFF"/>
                </a:solidFill>
                <a:ea typeface="ＭＳ Ｐゴシック" pitchFamily="-109" charset="-128"/>
              </a:rPr>
              <a:t>.</a:t>
            </a:r>
          </a:p>
          <a:p>
            <a:pPr algn="ctr">
              <a:defRPr/>
            </a:pPr>
            <a:r>
              <a:rPr lang="en-US" sz="2000" b="1" dirty="0">
                <a:solidFill>
                  <a:srgbClr val="FFFFFF"/>
                </a:solidFill>
                <a:ea typeface="ＭＳ Ｐゴシック" pitchFamily="-109" charset="-128"/>
              </a:rPr>
              <a:t>Anti-oxidative </a:t>
            </a:r>
          </a:p>
        </p:txBody>
      </p:sp>
      <p:sp>
        <p:nvSpPr>
          <p:cNvPr id="19" name="Rounded Rectangle 18"/>
          <p:cNvSpPr/>
          <p:nvPr/>
        </p:nvSpPr>
        <p:spPr>
          <a:xfrm>
            <a:off x="4648200" y="3429000"/>
            <a:ext cx="1981200" cy="914400"/>
          </a:xfrm>
          <a:prstGeom prst="roundRect">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FFFF"/>
                </a:solidFill>
                <a:ea typeface="ＭＳ Ｐゴシック" pitchFamily="-109" charset="-128"/>
              </a:rPr>
              <a:t>Regulating clotting cascade </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6"/>
          <p:cNvSpPr>
            <a:spLocks noChangeArrowheads="1"/>
          </p:cNvSpPr>
          <p:nvPr/>
        </p:nvSpPr>
        <p:spPr bwMode="auto">
          <a:xfrm>
            <a:off x="5548313" y="4981575"/>
            <a:ext cx="3132137" cy="152400"/>
          </a:xfrm>
          <a:prstGeom prst="rect">
            <a:avLst/>
          </a:prstGeom>
          <a:noFill/>
          <a:ln w="12700">
            <a:noFill/>
            <a:miter lim="800000"/>
            <a:headEnd/>
            <a:tailEnd/>
          </a:ln>
        </p:spPr>
        <p:txBody>
          <a:bodyPr lIns="0" tIns="0" rIns="0" bIns="0">
            <a:spAutoFit/>
          </a:bodyPr>
          <a:lstStyle/>
          <a:p>
            <a:pPr>
              <a:spcBef>
                <a:spcPts val="500"/>
              </a:spcBef>
              <a:spcAft>
                <a:spcPts val="500"/>
              </a:spcAft>
              <a:tabLst>
                <a:tab pos="55563" algn="l"/>
              </a:tabLst>
            </a:pPr>
            <a:endParaRPr lang="en-GB" sz="1000" baseline="0">
              <a:ea typeface="ＭＳ Ｐゴシック" charset="-128"/>
              <a:cs typeface="ＭＳ Ｐゴシック" charset="-128"/>
            </a:endParaRPr>
          </a:p>
        </p:txBody>
      </p:sp>
      <p:sp>
        <p:nvSpPr>
          <p:cNvPr id="16391" name="Rectangle 14"/>
          <p:cNvSpPr>
            <a:spLocks noChangeArrowheads="1"/>
          </p:cNvSpPr>
          <p:nvPr/>
        </p:nvSpPr>
        <p:spPr bwMode="auto">
          <a:xfrm>
            <a:off x="0" y="187404"/>
            <a:ext cx="9144000" cy="1231106"/>
          </a:xfrm>
          <a:prstGeom prst="rect">
            <a:avLst/>
          </a:prstGeom>
          <a:noFill/>
          <a:ln w="9525">
            <a:noFill/>
            <a:miter lim="800000"/>
            <a:headEnd/>
            <a:tailEnd/>
          </a:ln>
        </p:spPr>
        <p:txBody>
          <a:bodyPr wrap="square" lIns="0" tIns="0" rIns="0" bIns="0" anchor="b">
            <a:spAutoFit/>
          </a:bodyPr>
          <a:lstStyle/>
          <a:p>
            <a:pPr algn="ctr">
              <a:spcBef>
                <a:spcPct val="0"/>
              </a:spcBef>
            </a:pPr>
            <a:r>
              <a:rPr lang="en-GB" sz="4400" b="1" dirty="0" smtClean="0"/>
              <a:t>Plan</a:t>
            </a:r>
            <a:r>
              <a:rPr lang="en-GB" sz="3600" b="1" dirty="0" smtClean="0"/>
              <a:t> </a:t>
            </a:r>
            <a:endParaRPr lang="en-GB" sz="3600" b="1" dirty="0" smtClean="0"/>
          </a:p>
          <a:p>
            <a:pPr algn="ctr">
              <a:spcBef>
                <a:spcPct val="0"/>
              </a:spcBef>
            </a:pPr>
            <a:endParaRPr lang="de-DE" sz="3600" b="1" baseline="0" dirty="0"/>
          </a:p>
        </p:txBody>
      </p:sp>
      <p:sp>
        <p:nvSpPr>
          <p:cNvPr id="11" name="Rectangle 10"/>
          <p:cNvSpPr/>
          <p:nvPr/>
        </p:nvSpPr>
        <p:spPr>
          <a:xfrm>
            <a:off x="-990600" y="1752600"/>
            <a:ext cx="8229600" cy="6000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Rectangle 6"/>
          <p:cNvSpPr/>
          <p:nvPr/>
        </p:nvSpPr>
        <p:spPr>
          <a:xfrm>
            <a:off x="457200" y="1183055"/>
            <a:ext cx="8077200" cy="1668470"/>
          </a:xfrm>
          <a:prstGeom prst="rect">
            <a:avLst/>
          </a:prstGeom>
        </p:spPr>
        <p:txBody>
          <a:bodyPr wrap="square">
            <a:spAutoFit/>
          </a:bodyPr>
          <a:lstStyle/>
          <a:p>
            <a:pPr marL="457200" indent="-457200" algn="just">
              <a:lnSpc>
                <a:spcPct val="150000"/>
              </a:lnSpc>
              <a:spcAft>
                <a:spcPts val="2400"/>
              </a:spcAft>
            </a:pPr>
            <a:r>
              <a:rPr lang="en-US" sz="3600" b="1" dirty="0" smtClean="0">
                <a:solidFill>
                  <a:schemeClr val="bg2"/>
                </a:solidFill>
              </a:rPr>
              <a:t>1. CINE </a:t>
            </a:r>
            <a:r>
              <a:rPr lang="en-US" sz="3600" b="1" dirty="0" err="1" smtClean="0">
                <a:solidFill>
                  <a:schemeClr val="bg2"/>
                </a:solidFill>
              </a:rPr>
              <a:t>este</a:t>
            </a:r>
            <a:r>
              <a:rPr lang="en-US" sz="3600" b="1" dirty="0" smtClean="0">
                <a:solidFill>
                  <a:schemeClr val="bg2"/>
                </a:solidFill>
              </a:rPr>
              <a:t> </a:t>
            </a:r>
            <a:r>
              <a:rPr lang="en-US" sz="3600" b="1" dirty="0" err="1" smtClean="0">
                <a:solidFill>
                  <a:schemeClr val="bg2"/>
                </a:solidFill>
              </a:rPr>
              <a:t>personajul</a:t>
            </a:r>
            <a:r>
              <a:rPr lang="en-US" sz="3600" b="1" dirty="0" smtClean="0">
                <a:solidFill>
                  <a:schemeClr val="bg2"/>
                </a:solidFill>
              </a:rPr>
              <a:t> principal?!...                                   </a:t>
            </a:r>
            <a:r>
              <a:rPr lang="en-US" sz="3200" b="1" dirty="0" smtClean="0">
                <a:solidFill>
                  <a:schemeClr val="bg2"/>
                </a:solidFill>
              </a:rPr>
              <a:t>	</a:t>
            </a:r>
            <a:r>
              <a:rPr lang="en-US" sz="3600" b="1" dirty="0" smtClean="0">
                <a:solidFill>
                  <a:schemeClr val="bg2"/>
                </a:solidFill>
              </a:rPr>
              <a:t>		</a:t>
            </a:r>
            <a:r>
              <a:rPr lang="en-US" sz="3600" b="1" i="1" dirty="0" smtClean="0">
                <a:solidFill>
                  <a:schemeClr val="bg2"/>
                </a:solidFill>
              </a:rPr>
              <a:t>- </a:t>
            </a:r>
            <a:r>
              <a:rPr lang="en-US" sz="3600" b="1" i="1" u="sng" dirty="0" err="1" smtClean="0">
                <a:solidFill>
                  <a:schemeClr val="bg2"/>
                </a:solidFill>
              </a:rPr>
              <a:t>Endoteliul</a:t>
            </a:r>
            <a:r>
              <a:rPr lang="en-US" sz="3600" b="1" i="1" u="sng" dirty="0" smtClean="0">
                <a:solidFill>
                  <a:schemeClr val="bg2"/>
                </a:solidFill>
              </a:rPr>
              <a:t> </a:t>
            </a:r>
            <a:r>
              <a:rPr lang="en-US" sz="3600" b="1" i="1" dirty="0" smtClean="0">
                <a:solidFill>
                  <a:schemeClr val="bg2"/>
                </a:solidFill>
              </a:rPr>
              <a:t>- </a:t>
            </a:r>
            <a:endParaRPr lang="en-US" sz="3600" b="1" dirty="0" smtClean="0">
              <a:solidFill>
                <a:schemeClr val="bg2"/>
              </a:solidFill>
            </a:endParaRPr>
          </a:p>
        </p:txBody>
      </p:sp>
      <p:sp>
        <p:nvSpPr>
          <p:cNvPr id="8" name="AutoShape 4"/>
          <p:cNvSpPr>
            <a:spLocks noChangeArrowheads="1"/>
          </p:cNvSpPr>
          <p:nvPr/>
        </p:nvSpPr>
        <p:spPr bwMode="invGray">
          <a:xfrm>
            <a:off x="152400" y="1066800"/>
            <a:ext cx="8763000" cy="76184"/>
          </a:xfrm>
          <a:prstGeom prst="roundRect">
            <a:avLst>
              <a:gd name="adj" fmla="val 50000"/>
            </a:avLst>
          </a:prstGeom>
          <a:gradFill rotWithShape="0">
            <a:gsLst>
              <a:gs pos="0">
                <a:srgbClr val="000000"/>
              </a:gs>
              <a:gs pos="39999">
                <a:srgbClr val="0A128C"/>
              </a:gs>
              <a:gs pos="70000">
                <a:srgbClr val="181CC7"/>
              </a:gs>
              <a:gs pos="88000">
                <a:srgbClr val="7005D4"/>
              </a:gs>
              <a:gs pos="100000">
                <a:srgbClr val="8C3D91"/>
              </a:gs>
            </a:gsLst>
            <a:lin ang="0"/>
          </a:gradFill>
          <a:ln w="9525" algn="ctr">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lgn="ctr">
              <a:defRPr/>
            </a:pPr>
            <a:endParaRPr lang="ro-RO"/>
          </a:p>
        </p:txBody>
      </p:sp>
      <p:sp>
        <p:nvSpPr>
          <p:cNvPr id="10" name="Oval 9"/>
          <p:cNvSpPr/>
          <p:nvPr/>
        </p:nvSpPr>
        <p:spPr>
          <a:xfrm>
            <a:off x="4457700" y="3429000"/>
            <a:ext cx="152400" cy="152400"/>
          </a:xfrm>
          <a:prstGeom prst="ellipse">
            <a:avLst/>
          </a:prstGeom>
          <a:solidFill>
            <a:srgbClr val="E92A78"/>
          </a:solidFill>
          <a:ln>
            <a:solidFill>
              <a:srgbClr val="E92A78"/>
            </a:solidFill>
          </a:ln>
          <a:effectLst>
            <a:outerShdw blurRad="40000" dist="23000" dir="5400000" rotWithShape="0">
              <a:srgbClr val="000000">
                <a:alpha val="35000"/>
              </a:srgbClr>
            </a:outerShdw>
            <a:reflection stA="50000" endPos="75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lIns="91395" tIns="45697" rIns="91395" bIns="45697" anchor="ctr"/>
          <a:lstStyle>
            <a:defPPr>
              <a:defRPr lang="en-GB"/>
            </a:defPPr>
            <a:lvl1pPr algn="l" defTabSz="454025" rtl="0" fontAlgn="base">
              <a:spcBef>
                <a:spcPct val="0"/>
              </a:spcBef>
              <a:spcAft>
                <a:spcPct val="0"/>
              </a:spcAft>
              <a:buClr>
                <a:srgbClr val="000000"/>
              </a:buClr>
              <a:buSzPct val="100000"/>
              <a:buFont typeface="Times New Roman" charset="0"/>
              <a:defRPr kern="1200">
                <a:solidFill>
                  <a:schemeClr val="lt1"/>
                </a:solidFill>
                <a:latin typeface="+mn-lt"/>
                <a:ea typeface="+mn-ea"/>
                <a:cs typeface="+mn-cs"/>
              </a:defRPr>
            </a:lvl1pPr>
            <a:lvl2pPr marL="739775" indent="-282575" algn="l" defTabSz="454025" rtl="0" fontAlgn="base">
              <a:spcBef>
                <a:spcPct val="0"/>
              </a:spcBef>
              <a:spcAft>
                <a:spcPct val="0"/>
              </a:spcAft>
              <a:buClr>
                <a:srgbClr val="000000"/>
              </a:buClr>
              <a:buSzPct val="100000"/>
              <a:buFont typeface="Times New Roman" charset="0"/>
              <a:defRPr kern="1200">
                <a:solidFill>
                  <a:schemeClr val="lt1"/>
                </a:solidFill>
                <a:latin typeface="+mn-lt"/>
                <a:ea typeface="+mn-ea"/>
                <a:cs typeface="+mn-cs"/>
              </a:defRPr>
            </a:lvl2pPr>
            <a:lvl3pPr marL="1139825" indent="-225425" algn="l" defTabSz="454025" rtl="0" fontAlgn="base">
              <a:spcBef>
                <a:spcPct val="0"/>
              </a:spcBef>
              <a:spcAft>
                <a:spcPct val="0"/>
              </a:spcAft>
              <a:buClr>
                <a:srgbClr val="000000"/>
              </a:buClr>
              <a:buSzPct val="100000"/>
              <a:buFont typeface="Times New Roman" charset="0"/>
              <a:defRPr kern="1200">
                <a:solidFill>
                  <a:schemeClr val="lt1"/>
                </a:solidFill>
                <a:latin typeface="+mn-lt"/>
                <a:ea typeface="+mn-ea"/>
                <a:cs typeface="+mn-cs"/>
              </a:defRPr>
            </a:lvl3pPr>
            <a:lvl4pPr marL="1597025" indent="-225425" algn="l" defTabSz="454025" rtl="0" fontAlgn="base">
              <a:spcBef>
                <a:spcPct val="0"/>
              </a:spcBef>
              <a:spcAft>
                <a:spcPct val="0"/>
              </a:spcAft>
              <a:buClr>
                <a:srgbClr val="000000"/>
              </a:buClr>
              <a:buSzPct val="100000"/>
              <a:buFont typeface="Times New Roman" charset="0"/>
              <a:defRPr kern="1200">
                <a:solidFill>
                  <a:schemeClr val="lt1"/>
                </a:solidFill>
                <a:latin typeface="+mn-lt"/>
                <a:ea typeface="+mn-ea"/>
                <a:cs typeface="+mn-cs"/>
              </a:defRPr>
            </a:lvl4pPr>
            <a:lvl5pPr marL="2052638" indent="-225425" algn="l" defTabSz="454025" rtl="0" fontAlgn="base">
              <a:spcBef>
                <a:spcPct val="0"/>
              </a:spcBef>
              <a:spcAft>
                <a:spcPct val="0"/>
              </a:spcAft>
              <a:buClr>
                <a:srgbClr val="000000"/>
              </a:buClr>
              <a:buSzPct val="100000"/>
              <a:buFont typeface="Times New Roman"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455388">
              <a:defRPr/>
            </a:pPr>
            <a:endParaRPr lang="en-US" dirty="0">
              <a:solidFill>
                <a:srgbClr val="FFFFFF"/>
              </a:solidFill>
            </a:endParaRPr>
          </a:p>
        </p:txBody>
      </p:sp>
      <p:sp>
        <p:nvSpPr>
          <p:cNvPr id="12" name="Rectangle 11"/>
          <p:cNvSpPr/>
          <p:nvPr/>
        </p:nvSpPr>
        <p:spPr>
          <a:xfrm>
            <a:off x="533400" y="4041100"/>
            <a:ext cx="8077200" cy="2893100"/>
          </a:xfrm>
          <a:prstGeom prst="rect">
            <a:avLst/>
          </a:prstGeom>
        </p:spPr>
        <p:txBody>
          <a:bodyPr wrap="square">
            <a:spAutoFit/>
          </a:bodyPr>
          <a:lstStyle/>
          <a:p>
            <a:pPr marL="457200" indent="-457200" algn="just">
              <a:lnSpc>
                <a:spcPct val="150000"/>
              </a:lnSpc>
              <a:spcAft>
                <a:spcPts val="2400"/>
              </a:spcAft>
            </a:pPr>
            <a:r>
              <a:rPr lang="en-US" sz="3200" b="1" dirty="0" smtClean="0">
                <a:solidFill>
                  <a:srgbClr val="FF0066"/>
                </a:solidFill>
              </a:rPr>
              <a:t>2. </a:t>
            </a:r>
            <a:r>
              <a:rPr lang="en-US" sz="3600" b="1" dirty="0" smtClean="0">
                <a:solidFill>
                  <a:srgbClr val="FF0066"/>
                </a:solidFill>
              </a:rPr>
              <a:t>CUM</a:t>
            </a:r>
            <a:r>
              <a:rPr lang="en-US" sz="3600" b="1" dirty="0" smtClean="0"/>
              <a:t> </a:t>
            </a:r>
            <a:r>
              <a:rPr lang="en-US" sz="3600" b="1" dirty="0" err="1" smtClean="0"/>
              <a:t>evaluam</a:t>
            </a:r>
            <a:r>
              <a:rPr lang="en-US" sz="3600" b="1" dirty="0" smtClean="0"/>
              <a:t> </a:t>
            </a:r>
            <a:r>
              <a:rPr lang="en-US" sz="3600" b="1" dirty="0" err="1" smtClean="0"/>
              <a:t>functia</a:t>
            </a:r>
            <a:r>
              <a:rPr lang="en-US" sz="3600" b="1" dirty="0" smtClean="0"/>
              <a:t> </a:t>
            </a:r>
            <a:r>
              <a:rPr lang="en-US" sz="3600" b="1" dirty="0" err="1" smtClean="0"/>
              <a:t>arteriala</a:t>
            </a:r>
            <a:r>
              <a:rPr lang="en-US" sz="3600" b="1" dirty="0" smtClean="0"/>
              <a:t> </a:t>
            </a:r>
            <a:r>
              <a:rPr lang="en-US" sz="3600" b="1" dirty="0" err="1" smtClean="0"/>
              <a:t>si</a:t>
            </a:r>
            <a:r>
              <a:rPr lang="en-US" sz="3600" b="1" dirty="0" smtClean="0"/>
              <a:t> </a:t>
            </a:r>
            <a:r>
              <a:rPr lang="en-US" sz="3600" b="1" dirty="0" err="1" smtClean="0"/>
              <a:t>interactiunea</a:t>
            </a:r>
            <a:r>
              <a:rPr lang="en-US" sz="3600" b="1" dirty="0" smtClean="0"/>
              <a:t> </a:t>
            </a:r>
            <a:r>
              <a:rPr lang="en-US" sz="3600" b="1" dirty="0" err="1" smtClean="0"/>
              <a:t>artere</a:t>
            </a:r>
            <a:r>
              <a:rPr lang="en-US" sz="3600" b="1" dirty="0" smtClean="0"/>
              <a:t>-VS?</a:t>
            </a:r>
          </a:p>
          <a:p>
            <a:pPr marL="457200" indent="-457200" algn="just">
              <a:lnSpc>
                <a:spcPct val="150000"/>
              </a:lnSpc>
              <a:spcAft>
                <a:spcPts val="2400"/>
              </a:spcAft>
            </a:pPr>
            <a:r>
              <a:rPr lang="en-US" sz="3600" b="1" dirty="0" smtClean="0"/>
              <a:t>		Si </a:t>
            </a:r>
            <a:r>
              <a:rPr lang="en-US" sz="3600" b="1" dirty="0" smtClean="0">
                <a:solidFill>
                  <a:srgbClr val="FF0066"/>
                </a:solidFill>
              </a:rPr>
              <a:t>DE CE? </a:t>
            </a:r>
            <a:r>
              <a:rPr lang="en-US" sz="3600" b="1" dirty="0" smtClean="0"/>
              <a:t>Impact c</a:t>
            </a:r>
            <a:r>
              <a:rPr lang="en-US" sz="3600" b="1" dirty="0" smtClean="0"/>
              <a:t>linic?</a:t>
            </a:r>
            <a:endParaRPr lang="en-US" sz="3600" b="1" dirty="0" smtClean="0"/>
          </a:p>
        </p:txBody>
      </p:sp>
    </p:spTree>
  </p:cSld>
  <p:clrMapOvr>
    <a:masterClrMapping/>
  </p:clrMapOvr>
  <p:transition>
    <p:blinds/>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2_PowerPoint_XARELTO_2008">
  <a:themeElements>
    <a:clrScheme name="2_PowerPoint_XARELTO_2008 2">
      <a:dk1>
        <a:srgbClr val="000000"/>
      </a:dk1>
      <a:lt1>
        <a:srgbClr val="FFFFFF"/>
      </a:lt1>
      <a:dk2>
        <a:srgbClr val="807F83"/>
      </a:dk2>
      <a:lt2>
        <a:srgbClr val="4F2D7F"/>
      </a:lt2>
      <a:accent1>
        <a:srgbClr val="EC008C"/>
      </a:accent1>
      <a:accent2>
        <a:srgbClr val="808000"/>
      </a:accent2>
      <a:accent3>
        <a:srgbClr val="FFFFFF"/>
      </a:accent3>
      <a:accent4>
        <a:srgbClr val="000000"/>
      </a:accent4>
      <a:accent5>
        <a:srgbClr val="F4AAC5"/>
      </a:accent5>
      <a:accent6>
        <a:srgbClr val="737300"/>
      </a:accent6>
      <a:hlink>
        <a:srgbClr val="F0B545"/>
      </a:hlink>
      <a:folHlink>
        <a:srgbClr val="1582A1"/>
      </a:folHlink>
    </a:clrScheme>
    <a:fontScheme name="2_PowerPoint_XARELTO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tab pos="55563" algn="l"/>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tab pos="55563" algn="l"/>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PowerPoint_XARELTO_2008 1">
        <a:dk1>
          <a:srgbClr val="000000"/>
        </a:dk1>
        <a:lt1>
          <a:srgbClr val="FFFFFF"/>
        </a:lt1>
        <a:dk2>
          <a:srgbClr val="807F83"/>
        </a:dk2>
        <a:lt2>
          <a:srgbClr val="4F2D7F"/>
        </a:lt2>
        <a:accent1>
          <a:srgbClr val="EC008C"/>
        </a:accent1>
        <a:accent2>
          <a:srgbClr val="808000"/>
        </a:accent2>
        <a:accent3>
          <a:srgbClr val="FFFFFF"/>
        </a:accent3>
        <a:accent4>
          <a:srgbClr val="000000"/>
        </a:accent4>
        <a:accent5>
          <a:srgbClr val="F4AAC5"/>
        </a:accent5>
        <a:accent6>
          <a:srgbClr val="737300"/>
        </a:accent6>
        <a:hlink>
          <a:srgbClr val="1582A1"/>
        </a:hlink>
        <a:folHlink>
          <a:srgbClr val="F0B545"/>
        </a:folHlink>
      </a:clrScheme>
      <a:clrMap bg1="lt1" tx1="dk1" bg2="lt2" tx2="dk2" accent1="accent1" accent2="accent2" accent3="accent3" accent4="accent4" accent5="accent5" accent6="accent6" hlink="hlink" folHlink="folHlink"/>
    </a:extraClrScheme>
    <a:extraClrScheme>
      <a:clrScheme name="2_PowerPoint_XARELTO_2008 2">
        <a:dk1>
          <a:srgbClr val="000000"/>
        </a:dk1>
        <a:lt1>
          <a:srgbClr val="FFFFFF"/>
        </a:lt1>
        <a:dk2>
          <a:srgbClr val="807F83"/>
        </a:dk2>
        <a:lt2>
          <a:srgbClr val="4F2D7F"/>
        </a:lt2>
        <a:accent1>
          <a:srgbClr val="EC008C"/>
        </a:accent1>
        <a:accent2>
          <a:srgbClr val="808000"/>
        </a:accent2>
        <a:accent3>
          <a:srgbClr val="FFFFFF"/>
        </a:accent3>
        <a:accent4>
          <a:srgbClr val="000000"/>
        </a:accent4>
        <a:accent5>
          <a:srgbClr val="F4AAC5"/>
        </a:accent5>
        <a:accent6>
          <a:srgbClr val="737300"/>
        </a:accent6>
        <a:hlink>
          <a:srgbClr val="F0B545"/>
        </a:hlink>
        <a:folHlink>
          <a:srgbClr val="1582A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ck blu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blue ppt</Template>
  <TotalTime>19849</TotalTime>
  <Words>2402</Words>
  <Application>Microsoft Macintosh PowerPoint</Application>
  <PresentationFormat>On-screen Show (4:3)</PresentationFormat>
  <Paragraphs>364</Paragraphs>
  <Slides>29</Slides>
  <Notes>28</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2_PowerPoint_XARELTO_2008</vt:lpstr>
      <vt:lpstr>black blue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dc:creator>
  <cp:lastModifiedBy>COMPASS_LAPTOP</cp:lastModifiedBy>
  <cp:revision>1361</cp:revision>
  <dcterms:created xsi:type="dcterms:W3CDTF">2016-11-07T19:25:07Z</dcterms:created>
  <dcterms:modified xsi:type="dcterms:W3CDTF">2016-11-11T08:49:07Z</dcterms:modified>
</cp:coreProperties>
</file>